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58" r:id="rId4"/>
    <p:sldId id="271" r:id="rId5"/>
    <p:sldId id="285" r:id="rId6"/>
    <p:sldId id="259" r:id="rId7"/>
    <p:sldId id="273" r:id="rId8"/>
    <p:sldId id="274" r:id="rId9"/>
    <p:sldId id="260" r:id="rId10"/>
    <p:sldId id="261" r:id="rId11"/>
    <p:sldId id="262" r:id="rId12"/>
    <p:sldId id="284" r:id="rId13"/>
    <p:sldId id="267" r:id="rId14"/>
    <p:sldId id="283" r:id="rId15"/>
    <p:sldId id="281" r:id="rId16"/>
    <p:sldId id="282" r:id="rId17"/>
    <p:sldId id="268" r:id="rId18"/>
    <p:sldId id="277" r:id="rId19"/>
    <p:sldId id="275" r:id="rId20"/>
    <p:sldId id="276" r:id="rId21"/>
    <p:sldId id="263" r:id="rId22"/>
    <p:sldId id="278" r:id="rId23"/>
    <p:sldId id="287" r:id="rId24"/>
    <p:sldId id="288" r:id="rId25"/>
    <p:sldId id="279" r:id="rId26"/>
    <p:sldId id="280" r:id="rId27"/>
    <p:sldId id="289" r:id="rId28"/>
    <p:sldId id="290" r:id="rId29"/>
    <p:sldId id="291" r:id="rId30"/>
    <p:sldId id="286"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gan Leroi" initials="ML" lastIdx="6" clrIdx="0">
    <p:extLst>
      <p:ext uri="{19B8F6BF-5375-455C-9EA6-DF929625EA0E}">
        <p15:presenceInfo xmlns:p15="http://schemas.microsoft.com/office/powerpoint/2012/main" userId="b98fe2a6d3135e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34343"/>
    <a:srgbClr val="0097A7"/>
    <a:srgbClr val="5E8E97"/>
    <a:srgbClr val="F8F8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94" autoAdjust="0"/>
    <p:restoredTop sz="78909" autoAdjust="0"/>
  </p:normalViewPr>
  <p:slideViewPr>
    <p:cSldViewPr snapToGrid="0">
      <p:cViewPr varScale="1">
        <p:scale>
          <a:sx n="119" d="100"/>
          <a:sy n="119" d="100"/>
        </p:scale>
        <p:origin x="533"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99444404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1 min</a:t>
            </a:r>
          </a:p>
        </p:txBody>
      </p:sp>
    </p:spTree>
    <p:extLst>
      <p:ext uri="{BB962C8B-B14F-4D97-AF65-F5344CB8AC3E}">
        <p14:creationId xmlns:p14="http://schemas.microsoft.com/office/powerpoint/2010/main" val="164481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1 min - Plus évolué maintenant, plus sexy également c’est le fait de déporter votre toggles sur un service dédié (Développé par vos soin) ou As a Service.</a:t>
            </a:r>
          </a:p>
        </p:txBody>
      </p:sp>
    </p:spTree>
    <p:extLst>
      <p:ext uri="{BB962C8B-B14F-4D97-AF65-F5344CB8AC3E}">
        <p14:creationId xmlns:p14="http://schemas.microsoft.com/office/powerpoint/2010/main" val="3611371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1 min - Plus évolué maintenant, plus sexy également c’est le fait de déporter votre toggles sur un service dédié (Développé par vos soin) ou As a Service.</a:t>
            </a:r>
          </a:p>
        </p:txBody>
      </p:sp>
    </p:spTree>
    <p:extLst>
      <p:ext uri="{BB962C8B-B14F-4D97-AF65-F5344CB8AC3E}">
        <p14:creationId xmlns:p14="http://schemas.microsoft.com/office/powerpoint/2010/main" val="3300168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3322578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4244317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15253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223324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945349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3278368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3217184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4017535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fr">
                <a:solidFill>
                  <a:schemeClr val="dk1"/>
                </a:solidFill>
              </a:rPr>
              <a:t>1 min - Je vais vous raconter une histoire classique. Quelque chose qui se passe tous les jours sur des dizaines de projet. Quelque chose qui décourage les développeur et n’apporte pas vraiment de valeur. C’est l’histoire assez banale d’une branche qui a vécu trop longue. Elle a été créée pour une nouvelle feature, pour un mega giga refactoring ou tout simplement “dixit le dev” pour  se protéger des commit sur master ! </a:t>
            </a:r>
          </a:p>
        </p:txBody>
      </p:sp>
    </p:spTree>
    <p:extLst>
      <p:ext uri="{BB962C8B-B14F-4D97-AF65-F5344CB8AC3E}">
        <p14:creationId xmlns:p14="http://schemas.microsoft.com/office/powerpoint/2010/main" val="395866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3433249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2983401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3337211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999901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1519068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35810485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2348902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356291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36077244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fr"/>
              <a:t>1 min</a:t>
            </a:r>
          </a:p>
        </p:txBody>
      </p:sp>
    </p:spTree>
    <p:extLst>
      <p:ext uri="{BB962C8B-B14F-4D97-AF65-F5344CB8AC3E}">
        <p14:creationId xmlns:p14="http://schemas.microsoft.com/office/powerpoint/2010/main" val="2941565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1 min - Au final, il faut merger sur votre branche principale. Est c’est le drame.</a:t>
            </a:r>
          </a:p>
          <a:p>
            <a:pPr lvl="0">
              <a:spcBef>
                <a:spcPts val="0"/>
              </a:spcBef>
              <a:buNone/>
            </a:pPr>
            <a:endParaRPr/>
          </a:p>
          <a:p>
            <a:pPr lvl="0">
              <a:spcBef>
                <a:spcPts val="0"/>
              </a:spcBef>
              <a:buNone/>
            </a:pPr>
            <a:r>
              <a:rPr lang="fr"/>
              <a:t>Aujourd’hui je vous propose de mettre en lumière une technique qui va vous éviter de faire des merge de la mort et qui va vous apporter une réelle plus value au quotidien. Qui peut être mise en place de façon très concrète dans 15 min, juste après la présentation et qui va, nottament, vous eviter le merge de la mort.</a:t>
            </a:r>
          </a:p>
        </p:txBody>
      </p:sp>
    </p:spTree>
    <p:extLst>
      <p:ext uri="{BB962C8B-B14F-4D97-AF65-F5344CB8AC3E}">
        <p14:creationId xmlns:p14="http://schemas.microsoft.com/office/powerpoint/2010/main" val="2475252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fr">
                <a:solidFill>
                  <a:schemeClr val="dk1"/>
                </a:solidFill>
              </a:rPr>
              <a:t>1 min - Je vais vous raconter une histoire classique. Quelque chose qui se passe tous les jours sur des dizaines de projet. Quelque chose qui décourage les développeur et n’apporte pas vraiment de valeur. C’est l’histoire assez banale d’une branche qui a vécu trop longue. Elle a été créée pour une nouvelle feature, pour un mega giga refactoring ou tout simplement “dixit le dev” pour  se protéger des commit sur master ! </a:t>
            </a:r>
          </a:p>
        </p:txBody>
      </p:sp>
    </p:spTree>
    <p:extLst>
      <p:ext uri="{BB962C8B-B14F-4D97-AF65-F5344CB8AC3E}">
        <p14:creationId xmlns:p14="http://schemas.microsoft.com/office/powerpoint/2010/main" val="4242252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3m - Cette fonctionnalité ce sont les feature toggle. Vous les trouverez également sous le nom de feature switch, feature flag, …</a:t>
            </a:r>
          </a:p>
          <a:p>
            <a:pPr lvl="0">
              <a:spcBef>
                <a:spcPts val="0"/>
              </a:spcBef>
              <a:buNone/>
            </a:pPr>
            <a:endParaRPr/>
          </a:p>
          <a:p>
            <a:pPr lvl="0">
              <a:spcBef>
                <a:spcPts val="0"/>
              </a:spcBef>
              <a:buNone/>
            </a:pPr>
            <a:r>
              <a:rPr lang="fr"/>
              <a:t>Ces système permet, à la manière d’un interrupteur, d’activité ou de désactiver des fonctionnalités de votre application.</a:t>
            </a:r>
          </a:p>
          <a:p>
            <a:pPr lvl="0">
              <a:spcBef>
                <a:spcPts val="0"/>
              </a:spcBef>
              <a:buNone/>
            </a:pPr>
            <a:endParaRPr/>
          </a:p>
          <a:p>
            <a:pPr lvl="0">
              <a:spcBef>
                <a:spcPts val="0"/>
              </a:spcBef>
              <a:buNone/>
            </a:pPr>
            <a:r>
              <a:rPr lang="fr"/>
              <a:t>Ici, on peut imaginer l'écran de votre application actuellement en production, une nouvelle fonctionnalité de graphique a été développé et l’on veut l’isoler, la faire tester par un groupe d’utilisateur et de façon trés rapidement sur les différents environnement. Quelque chose qui se rapproche vraiment d’une intégration continue des développement et du graal du Je push et c’est Prod.</a:t>
            </a:r>
          </a:p>
          <a:p>
            <a:pPr lvl="0">
              <a:spcBef>
                <a:spcPts val="0"/>
              </a:spcBef>
              <a:buNone/>
            </a:pPr>
            <a:endParaRPr/>
          </a:p>
          <a:p>
            <a:pPr lvl="0">
              <a:spcBef>
                <a:spcPts val="0"/>
              </a:spcBef>
              <a:buNone/>
            </a:pPr>
            <a:r>
              <a:rPr lang="fr"/>
              <a:t>Le développeur a donc travaillé sur Master. Pas de branche, Pas de merge. Depuis le début son développement est isolé par la feature toggle. On restreint alors la fonctionnalité par configuration et on peut l'activer pour le PO par exemple ou un groupe réduit d’utilisateur.</a:t>
            </a:r>
          </a:p>
        </p:txBody>
      </p:sp>
    </p:spTree>
    <p:extLst>
      <p:ext uri="{BB962C8B-B14F-4D97-AF65-F5344CB8AC3E}">
        <p14:creationId xmlns:p14="http://schemas.microsoft.com/office/powerpoint/2010/main" val="1102916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4082133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015561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1 min - Première étape. Simple, peut paraître naïve mais fonctionne très bien. </a:t>
            </a:r>
          </a:p>
          <a:p>
            <a:pPr lvl="0">
              <a:spcBef>
                <a:spcPts val="0"/>
              </a:spcBef>
              <a:buNone/>
            </a:pPr>
            <a:r>
              <a:rPr lang="fr"/>
              <a:t>Soit vous avez les valeurs harcodés , soit vous pouvez les externalisés.</a:t>
            </a:r>
          </a:p>
          <a:p>
            <a:pPr lvl="0">
              <a:spcBef>
                <a:spcPts val="0"/>
              </a:spcBef>
              <a:buNone/>
            </a:pPr>
            <a:r>
              <a:rPr lang="fr"/>
              <a:t>On se rend compte rapidement qu’il peut y avoir des limites si l’impact est important dans l’application.</a:t>
            </a:r>
          </a:p>
        </p:txBody>
      </p:sp>
    </p:spTree>
    <p:extLst>
      <p:ext uri="{BB962C8B-B14F-4D97-AF65-F5344CB8AC3E}">
        <p14:creationId xmlns:p14="http://schemas.microsoft.com/office/powerpoint/2010/main" val="1128548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fr"/>
              <a:t>1 min - Une solution intéressante cette fois ci en utilisant l’injection de dépendance. Vous travaillez avec des interfaces ? Vous injecter des comportements, des services, dans votre classes ? </a:t>
            </a:r>
          </a:p>
          <a:p>
            <a:pPr lvl="0">
              <a:spcBef>
                <a:spcPts val="0"/>
              </a:spcBef>
              <a:buNone/>
            </a:pPr>
            <a:r>
              <a:rPr lang="fr"/>
              <a:t>Et bien, votre toggle feature cette fois c’est une  nouvelle implémentation de votre interface. Au boostrap de votre application, en fonction d’un paramétrage, vous allez pouvoir modifier l’injection.</a:t>
            </a:r>
          </a:p>
        </p:txBody>
      </p:sp>
    </p:spTree>
    <p:extLst>
      <p:ext uri="{BB962C8B-B14F-4D97-AF65-F5344CB8AC3E}">
        <p14:creationId xmlns:p14="http://schemas.microsoft.com/office/powerpoint/2010/main" val="2033719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fr"/>
              <a:t>‹#›</a:t>
            </a:fld>
            <a:endParaRPr lang="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fr" sz="1000">
                <a:solidFill>
                  <a:schemeClr val="dk2"/>
                </a:solidFill>
              </a:rPr>
              <a:t>‹#›</a:t>
            </a:fld>
            <a:endParaRPr lang="f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twitter.com/hashtag/ContinuousDelivery?src=hash" TargetMode="External"/><Relationship Id="rId5" Type="http://schemas.openxmlformats.org/officeDocument/2006/relationships/hyperlink" Target="https://twitter.com/hashtag/DevOps?src=hash"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7.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29.jpg"/></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upload.wikimedia.org/wikipedia/commons/thumb/c/c2/F_icon.svg/2000px-F_icon.svg.png" TargetMode="External"/><Relationship Id="rId7" Type="http://schemas.openxmlformats.org/officeDocument/2006/relationships/hyperlink" Target="https://upload.wikimedia.org/wikipedia/commons/thumb/4/44/Flickr.svg/2000px-Flickr.svg.png"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png"/><Relationship Id="rId5" Type="http://schemas.openxmlformats.org/officeDocument/2006/relationships/hyperlink" Target="https://upload.wikimedia.org/wikipedia/commons/thumb/7/74/Twitter_Logo_Mini.svg/2000px-Twitter_Logo_Mini.svg.png" TargetMode="External"/><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hyperlink" Target="https://commons.wikimedia.org/wiki/File:Netflix_icon.sv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53"/>
        <p:cNvGrpSpPr/>
        <p:nvPr/>
      </p:nvGrpSpPr>
      <p:grpSpPr>
        <a:xfrm>
          <a:off x="0" y="0"/>
          <a:ext cx="0" cy="0"/>
          <a:chOff x="0" y="0"/>
          <a:chExt cx="0" cy="0"/>
        </a:xfrm>
      </p:grpSpPr>
      <p:sp>
        <p:nvSpPr>
          <p:cNvPr id="55" name="Shape 55"/>
          <p:cNvSpPr txBox="1"/>
          <p:nvPr/>
        </p:nvSpPr>
        <p:spPr>
          <a:xfrm>
            <a:off x="740317" y="1255597"/>
            <a:ext cx="4512326" cy="1865738"/>
          </a:xfrm>
          <a:prstGeom prst="rect">
            <a:avLst/>
          </a:prstGeom>
          <a:noFill/>
          <a:ln>
            <a:noFill/>
          </a:ln>
        </p:spPr>
        <p:txBody>
          <a:bodyPr lIns="91425" tIns="91425" rIns="91425" bIns="91425" anchor="t" anchorCtr="0">
            <a:noAutofit/>
          </a:bodyPr>
          <a:lstStyle/>
          <a:p>
            <a:r>
              <a:rPr lang="fr" sz="3600" b="1" dirty="0" smtClean="0">
                <a:latin typeface="Montserrat-Regular"/>
                <a:ea typeface="Tahoma" panose="020B0604030504040204" pitchFamily="34" charset="0"/>
                <a:cs typeface="Tahoma" panose="020B0604030504040204" pitchFamily="34" charset="0"/>
              </a:rPr>
              <a:t>Tuez </a:t>
            </a:r>
            <a:r>
              <a:rPr lang="fr" sz="3600" b="1" dirty="0">
                <a:latin typeface="Montserrat-Regular"/>
                <a:ea typeface="Tahoma" panose="020B0604030504040204" pitchFamily="34" charset="0"/>
                <a:cs typeface="Tahoma" panose="020B0604030504040204" pitchFamily="34" charset="0"/>
              </a:rPr>
              <a:t>vos </a:t>
            </a:r>
            <a:r>
              <a:rPr lang="fr" sz="3600" b="1" dirty="0" smtClean="0">
                <a:latin typeface="Montserrat-Regular"/>
                <a:ea typeface="Tahoma" panose="020B0604030504040204" pitchFamily="34" charset="0"/>
                <a:cs typeface="Tahoma" panose="020B0604030504040204" pitchFamily="34" charset="0"/>
              </a:rPr>
              <a:t>branches</a:t>
            </a:r>
          </a:p>
          <a:p>
            <a:r>
              <a:rPr lang="fr" sz="3600" b="1" dirty="0" smtClean="0">
                <a:latin typeface="Montserrat-Regular"/>
              </a:rPr>
              <a:t>Faites </a:t>
            </a:r>
            <a:r>
              <a:rPr lang="fr" sz="3600" b="1" dirty="0">
                <a:latin typeface="Montserrat-Regular"/>
              </a:rPr>
              <a:t>des feature </a:t>
            </a:r>
            <a:r>
              <a:rPr lang="fr" sz="3600" b="1" dirty="0" smtClean="0">
                <a:latin typeface="Montserrat-Regular"/>
              </a:rPr>
              <a:t>toggles</a:t>
            </a:r>
            <a:endParaRPr lang="fr" sz="3600" b="1" dirty="0">
              <a:latin typeface="Montserrat-Regular"/>
            </a:endParaRPr>
          </a:p>
          <a:p>
            <a:pPr lvl="0">
              <a:spcBef>
                <a:spcPts val="0"/>
              </a:spcBef>
              <a:buNone/>
            </a:pPr>
            <a:endParaRPr lang="fr" sz="4800" b="1" dirty="0">
              <a:latin typeface="Montserrat-Regular"/>
              <a:ea typeface="Tahoma" panose="020B0604030504040204" pitchFamily="34" charset="0"/>
              <a:cs typeface="Tahoma" panose="020B0604030504040204" pitchFamily="34" charset="0"/>
            </a:endParaRPr>
          </a:p>
        </p:txBody>
      </p:sp>
      <p:sp>
        <p:nvSpPr>
          <p:cNvPr id="56" name="Shape 56"/>
          <p:cNvSpPr txBox="1"/>
          <p:nvPr/>
        </p:nvSpPr>
        <p:spPr>
          <a:xfrm>
            <a:off x="740317" y="3176720"/>
            <a:ext cx="5763900" cy="672600"/>
          </a:xfrm>
          <a:prstGeom prst="rect">
            <a:avLst/>
          </a:prstGeom>
          <a:noFill/>
          <a:ln>
            <a:noFill/>
          </a:ln>
        </p:spPr>
        <p:txBody>
          <a:bodyPr lIns="91425" tIns="91425" rIns="91425" bIns="91425" anchor="t" anchorCtr="0">
            <a:noAutofit/>
          </a:bodyPr>
          <a:lstStyle/>
          <a:p>
            <a:pPr lvl="0">
              <a:spcBef>
                <a:spcPts val="0"/>
              </a:spcBef>
              <a:buNone/>
            </a:pPr>
            <a:r>
              <a:rPr lang="fr" sz="1100" b="1" dirty="0">
                <a:solidFill>
                  <a:schemeClr val="tx1">
                    <a:lumMod val="65000"/>
                    <a:lumOff val="35000"/>
                  </a:schemeClr>
                </a:solidFill>
              </a:rPr>
              <a:t>Morgan Leroi @morganLeroi</a:t>
            </a:r>
          </a:p>
          <a:p>
            <a:pPr lvl="0">
              <a:spcBef>
                <a:spcPts val="0"/>
              </a:spcBef>
              <a:buNone/>
            </a:pPr>
            <a:r>
              <a:rPr lang="fr" sz="1100" dirty="0">
                <a:solidFill>
                  <a:schemeClr val="bg1">
                    <a:lumMod val="65000"/>
                  </a:schemeClr>
                </a:solidFill>
              </a:rPr>
              <a:t>Développeur </a:t>
            </a:r>
            <a:r>
              <a:rPr lang="fr" sz="1100" dirty="0" smtClean="0">
                <a:solidFill>
                  <a:schemeClr val="bg1">
                    <a:lumMod val="65000"/>
                  </a:schemeClr>
                </a:solidFill>
              </a:rPr>
              <a:t>Fullstack </a:t>
            </a:r>
            <a:r>
              <a:rPr lang="fr" sz="1100" dirty="0">
                <a:solidFill>
                  <a:schemeClr val="bg1">
                    <a:lumMod val="65000"/>
                  </a:schemeClr>
                </a:solidFill>
              </a:rPr>
              <a:t>@ Société Générale.</a:t>
            </a:r>
          </a:p>
        </p:txBody>
      </p:sp>
      <p:pic>
        <p:nvPicPr>
          <p:cNvPr id="1026" name="Picture 2" descr="https://bytebucket.org/nicolas_martignole/devoxxfr_templates/raw/2f6a4b1548672b14bcac6c9ee8b1e37b52c0b212/images/logos%20Devoxx%20France/logo-texte-devoxx-france-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4181" y="831898"/>
            <a:ext cx="3459180" cy="3459180"/>
          </a:xfrm>
          <a:prstGeom prst="rect">
            <a:avLst/>
          </a:prstGeom>
        </p:spPr>
      </p:pic>
    </p:spTree>
  </p:cSld>
  <p:clrMapOvr>
    <a:masterClrMapping/>
  </p:clrMapOvr>
  <p:transition spd="slow" advTm="16153">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12"/>
        <p:cNvGrpSpPr/>
        <p:nvPr/>
      </p:nvGrpSpPr>
      <p:grpSpPr>
        <a:xfrm>
          <a:off x="0" y="0"/>
          <a:ext cx="0" cy="0"/>
          <a:chOff x="0" y="0"/>
          <a:chExt cx="0" cy="0"/>
        </a:xfrm>
      </p:grpSpPr>
      <p:sp>
        <p:nvSpPr>
          <p:cNvPr id="113" name="Shape 113"/>
          <p:cNvSpPr txBox="1"/>
          <p:nvPr/>
        </p:nvSpPr>
        <p:spPr>
          <a:xfrm>
            <a:off x="2628337" y="1096627"/>
            <a:ext cx="6371400" cy="743400"/>
          </a:xfrm>
          <a:prstGeom prst="rect">
            <a:avLst/>
          </a:prstGeom>
          <a:noFill/>
          <a:ln>
            <a:noFill/>
          </a:ln>
        </p:spPr>
        <p:txBody>
          <a:bodyPr lIns="91425" tIns="91425" rIns="91425" bIns="91425" anchor="t" anchorCtr="0">
            <a:noAutofit/>
          </a:bodyPr>
          <a:lstStyle/>
          <a:p>
            <a:pPr lvl="0">
              <a:spcBef>
                <a:spcPts val="0"/>
              </a:spcBef>
              <a:buNone/>
            </a:pPr>
            <a:endParaRPr lang="fr" dirty="0"/>
          </a:p>
        </p:txBody>
      </p:sp>
      <p:sp>
        <p:nvSpPr>
          <p:cNvPr id="7" name="Shape 108"/>
          <p:cNvSpPr txBox="1"/>
          <p:nvPr/>
        </p:nvSpPr>
        <p:spPr>
          <a:xfrm>
            <a:off x="131532" y="121407"/>
            <a:ext cx="7345795" cy="675547"/>
          </a:xfrm>
          <a:prstGeom prst="rect">
            <a:avLst/>
          </a:prstGeom>
          <a:noFill/>
          <a:ln>
            <a:noFill/>
          </a:ln>
        </p:spPr>
        <p:txBody>
          <a:bodyPr lIns="91425" tIns="91425" rIns="91425" bIns="91425" anchor="t" anchorCtr="0">
            <a:noAutofit/>
          </a:bodyPr>
          <a:lstStyle/>
          <a:p>
            <a:pPr lvl="0"/>
            <a:r>
              <a:rPr lang="fr" sz="1800" b="1" dirty="0">
                <a:solidFill>
                  <a:schemeClr val="tx1">
                    <a:lumMod val="65000"/>
                    <a:lumOff val="35000"/>
                  </a:schemeClr>
                </a:solidFill>
                <a:latin typeface="Montserrat-Regular"/>
              </a:rPr>
              <a:t>Implementation |</a:t>
            </a:r>
            <a:r>
              <a:rPr lang="fr" sz="2800" b="1" dirty="0">
                <a:solidFill>
                  <a:schemeClr val="tx1">
                    <a:lumMod val="65000"/>
                    <a:lumOff val="35000"/>
                  </a:schemeClr>
                </a:solidFill>
                <a:latin typeface="Montserrat-Regular"/>
              </a:rPr>
              <a:t> the </a:t>
            </a:r>
            <a:r>
              <a:rPr lang="fr" sz="2800" b="1" dirty="0" smtClean="0">
                <a:solidFill>
                  <a:schemeClr val="tx1">
                    <a:lumMod val="65000"/>
                    <a:lumOff val="35000"/>
                  </a:schemeClr>
                </a:solidFill>
                <a:latin typeface="Montserrat-Regular"/>
              </a:rPr>
              <a:t>classic </a:t>
            </a:r>
            <a:r>
              <a:rPr lang="fr" sz="2800" b="1" dirty="0">
                <a:solidFill>
                  <a:schemeClr val="tx1">
                    <a:lumMod val="65000"/>
                    <a:lumOff val="35000"/>
                  </a:schemeClr>
                </a:solidFill>
                <a:latin typeface="Montserrat-Regular"/>
              </a:rPr>
              <a:t>way</a:t>
            </a:r>
          </a:p>
        </p:txBody>
      </p:sp>
      <p:sp>
        <p:nvSpPr>
          <p:cNvPr id="3" name="Rectangle 2"/>
          <p:cNvSpPr>
            <a:spLocks noChangeArrowheads="1"/>
          </p:cNvSpPr>
          <p:nvPr/>
        </p:nvSpPr>
        <p:spPr bwMode="auto">
          <a:xfrm>
            <a:off x="1087906" y="839496"/>
            <a:ext cx="7277881" cy="1323439"/>
          </a:xfrm>
          <a:prstGeom prst="rect">
            <a:avLst/>
          </a:prstGeom>
          <a:solidFill>
            <a:schemeClr val="tx1">
              <a:lumMod val="85000"/>
              <a:lumOff val="1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interface </a:t>
            </a:r>
            <a:r>
              <a:rPr kumimoji="0" lang="fr-FR" altLang="fr-FR"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IFindPathInMetropolitain</a:t>
            </a:r>
            <a: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r>
            <a:b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class </a:t>
            </a:r>
            <a:r>
              <a:rPr lang="fr-FR" altLang="fr-FR" sz="1000" dirty="0" err="1" smtClean="0">
                <a:solidFill>
                  <a:srgbClr val="A9B7C6"/>
                </a:solidFill>
                <a:latin typeface="Courier New" panose="02070309020205020404" pitchFamily="49" charset="0"/>
                <a:cs typeface="Courier New" panose="02070309020205020404" pitchFamily="49" charset="0"/>
              </a:rPr>
              <a:t>N</a:t>
            </a:r>
            <a:r>
              <a:rPr kumimoji="0" lang="fr-FR" altLang="fr-FR"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otOptimizedFinder</a:t>
            </a:r>
            <a: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extends</a:t>
            </a:r>
            <a:r>
              <a:rPr kumimoji="0" lang="fr-FR" altLang="fr-FR"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IFindPathInMetropolitan</a:t>
            </a:r>
            <a: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r>
            <a:b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class </a:t>
            </a:r>
            <a:r>
              <a:rPr lang="fr-FR" altLang="fr-FR" sz="1000" dirty="0" err="1" smtClean="0">
                <a:solidFill>
                  <a:srgbClr val="A9B7C6"/>
                </a:solidFill>
                <a:latin typeface="Courier New" panose="02070309020205020404" pitchFamily="49" charset="0"/>
                <a:cs typeface="Courier New" panose="02070309020205020404" pitchFamily="49" charset="0"/>
              </a:rPr>
              <a:t>S</a:t>
            </a:r>
            <a:r>
              <a:rPr kumimoji="0" lang="fr-FR" altLang="fr-FR"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uperOptimizedFinder</a:t>
            </a:r>
            <a: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extends</a:t>
            </a:r>
            <a:r>
              <a:rPr kumimoji="0" lang="fr-FR" altLang="fr-FR"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IFindPathInMetropolitan</a:t>
            </a:r>
            <a: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3"/>
          <p:cNvSpPr/>
          <p:nvPr/>
        </p:nvSpPr>
        <p:spPr>
          <a:xfrm>
            <a:off x="1087906" y="2355192"/>
            <a:ext cx="7277880" cy="1015663"/>
          </a:xfrm>
          <a:prstGeom prst="rect">
            <a:avLst/>
          </a:prstGeom>
          <a:solidFill>
            <a:schemeClr val="tx1">
              <a:lumMod val="85000"/>
              <a:lumOff val="15000"/>
            </a:schemeClr>
          </a:solidFill>
        </p:spPr>
        <p:txBody>
          <a:bodyPr wrap="square">
            <a:spAutoFit/>
          </a:bodyPr>
          <a:lstStyle/>
          <a:p>
            <a:r>
              <a:rPr lang="fr-FR" altLang="fr-FR" sz="1000" dirty="0">
                <a:solidFill>
                  <a:srgbClr val="CC7832"/>
                </a:solidFill>
                <a:latin typeface="Courier New" panose="02070309020205020404" pitchFamily="49" charset="0"/>
                <a:cs typeface="Courier New" panose="02070309020205020404" pitchFamily="49" charset="0"/>
              </a:rPr>
              <a:t>public class </a:t>
            </a:r>
            <a:r>
              <a:rPr lang="fr-FR" altLang="fr-FR" sz="1000" dirty="0" err="1">
                <a:solidFill>
                  <a:srgbClr val="A9B7C6"/>
                </a:solidFill>
                <a:latin typeface="Courier New" panose="02070309020205020404" pitchFamily="49" charset="0"/>
                <a:cs typeface="Courier New" panose="02070309020205020404" pitchFamily="49" charset="0"/>
              </a:rPr>
              <a:t>M</a:t>
            </a:r>
            <a:r>
              <a:rPr lang="fr-FR" altLang="fr-FR" sz="1000" dirty="0" err="1" smtClean="0">
                <a:solidFill>
                  <a:srgbClr val="A9B7C6"/>
                </a:solidFill>
                <a:latin typeface="Courier New" panose="02070309020205020404" pitchFamily="49" charset="0"/>
                <a:cs typeface="Courier New" panose="02070309020205020404" pitchFamily="49" charset="0"/>
              </a:rPr>
              <a:t>etropolitanFinder</a:t>
            </a:r>
            <a:r>
              <a:rPr lang="fr-FR" altLang="fr-FR" sz="1000" dirty="0">
                <a:solidFill>
                  <a:srgbClr val="A9B7C6"/>
                </a:solidFill>
                <a:latin typeface="Courier New" panose="02070309020205020404" pitchFamily="49" charset="0"/>
                <a:cs typeface="Courier New" panose="02070309020205020404" pitchFamily="49" charset="0"/>
              </a:rPr>
              <a:t/>
            </a:r>
            <a:br>
              <a:rPr lang="fr-FR" altLang="fr-FR" sz="1000" dirty="0">
                <a:solidFill>
                  <a:srgbClr val="A9B7C6"/>
                </a:solidFill>
                <a:latin typeface="Courier New" panose="02070309020205020404" pitchFamily="49" charset="0"/>
                <a:cs typeface="Courier New" panose="02070309020205020404" pitchFamily="49" charset="0"/>
              </a:rPr>
            </a:br>
            <a:r>
              <a:rPr lang="fr-FR" altLang="fr-FR" sz="1000" dirty="0" smtClean="0">
                <a:solidFill>
                  <a:srgbClr val="A9B7C6"/>
                </a:solidFill>
                <a:latin typeface="Courier New" panose="02070309020205020404" pitchFamily="49" charset="0"/>
                <a:cs typeface="Courier New" panose="02070309020205020404" pitchFamily="49" charset="0"/>
              </a:rPr>
              <a:t>{</a:t>
            </a:r>
          </a:p>
          <a:p>
            <a:r>
              <a:rPr lang="fr-FR" altLang="fr-FR" sz="1000" dirty="0" smtClean="0">
                <a:solidFill>
                  <a:srgbClr val="A9B7C6"/>
                </a:solidFill>
                <a:latin typeface="Courier New" panose="02070309020205020404" pitchFamily="49" charset="0"/>
                <a:cs typeface="Courier New" panose="02070309020205020404" pitchFamily="49" charset="0"/>
              </a:rPr>
              <a:t>    @</a:t>
            </a:r>
            <a:r>
              <a:rPr lang="fr-FR" altLang="fr-FR" sz="1000" dirty="0" err="1" smtClean="0">
                <a:solidFill>
                  <a:srgbClr val="A9B7C6"/>
                </a:solidFill>
                <a:latin typeface="Courier New" panose="02070309020205020404" pitchFamily="49" charset="0"/>
                <a:cs typeface="Courier New" panose="02070309020205020404" pitchFamily="49" charset="0"/>
              </a:rPr>
              <a:t>Inject</a:t>
            </a:r>
            <a:r>
              <a:rPr lang="fr-FR" altLang="fr-FR" sz="1000" dirty="0">
                <a:solidFill>
                  <a:srgbClr val="A9B7C6"/>
                </a:solidFill>
                <a:latin typeface="Courier New" panose="02070309020205020404" pitchFamily="49" charset="0"/>
                <a:cs typeface="Courier New" panose="02070309020205020404" pitchFamily="49" charset="0"/>
              </a:rPr>
              <a:t/>
            </a:r>
            <a:br>
              <a:rPr lang="fr-FR" altLang="fr-FR" sz="1000" dirty="0">
                <a:solidFill>
                  <a:srgbClr val="A9B7C6"/>
                </a:solidFill>
                <a:latin typeface="Courier New" panose="02070309020205020404" pitchFamily="49" charset="0"/>
                <a:cs typeface="Courier New" panose="02070309020205020404" pitchFamily="49" charset="0"/>
              </a:rPr>
            </a:br>
            <a:r>
              <a:rPr lang="fr-FR" altLang="fr-FR" sz="1000" dirty="0">
                <a:solidFill>
                  <a:srgbClr val="A9B7C6"/>
                </a:solidFill>
                <a:latin typeface="Courier New" panose="02070309020205020404" pitchFamily="49" charset="0"/>
                <a:cs typeface="Courier New" panose="02070309020205020404" pitchFamily="49" charset="0"/>
              </a:rPr>
              <a:t>    </a:t>
            </a:r>
            <a:r>
              <a:rPr lang="fr-FR" altLang="fr-FR" sz="1000" dirty="0">
                <a:solidFill>
                  <a:srgbClr val="CC7832"/>
                </a:solidFill>
                <a:latin typeface="Courier New" panose="02070309020205020404" pitchFamily="49" charset="0"/>
                <a:cs typeface="Courier New" panose="02070309020205020404" pitchFamily="49" charset="0"/>
              </a:rPr>
              <a:t>public </a:t>
            </a:r>
            <a:r>
              <a:rPr lang="fr-FR" altLang="fr-FR" sz="1000" dirty="0" err="1">
                <a:solidFill>
                  <a:srgbClr val="FFC66D"/>
                </a:solidFill>
                <a:latin typeface="Courier New" panose="02070309020205020404" pitchFamily="49" charset="0"/>
                <a:cs typeface="Courier New" panose="02070309020205020404" pitchFamily="49" charset="0"/>
              </a:rPr>
              <a:t>M</a:t>
            </a:r>
            <a:r>
              <a:rPr lang="fr-FR" altLang="fr-FR" sz="1000" dirty="0" err="1" smtClean="0">
                <a:solidFill>
                  <a:srgbClr val="FFC66D"/>
                </a:solidFill>
                <a:latin typeface="Courier New" panose="02070309020205020404" pitchFamily="49" charset="0"/>
                <a:cs typeface="Courier New" panose="02070309020205020404" pitchFamily="49" charset="0"/>
              </a:rPr>
              <a:t>etropolitanFinder</a:t>
            </a:r>
            <a:r>
              <a:rPr lang="fr-FR" altLang="fr-FR" sz="1000" dirty="0" smtClean="0">
                <a:solidFill>
                  <a:srgbClr val="A9B7C6"/>
                </a:solidFill>
                <a:latin typeface="Courier New" panose="02070309020205020404" pitchFamily="49" charset="0"/>
                <a:cs typeface="Courier New" panose="02070309020205020404" pitchFamily="49" charset="0"/>
              </a:rPr>
              <a:t>(</a:t>
            </a:r>
            <a:r>
              <a:rPr lang="fr-FR" altLang="fr-FR" sz="1000" dirty="0" err="1" smtClean="0">
                <a:solidFill>
                  <a:srgbClr val="A9B7C6"/>
                </a:solidFill>
                <a:latin typeface="Courier New" panose="02070309020205020404" pitchFamily="49" charset="0"/>
                <a:cs typeface="Courier New" panose="02070309020205020404" pitchFamily="49" charset="0"/>
              </a:rPr>
              <a:t>IFindPathInMetropolitan</a:t>
            </a:r>
            <a:r>
              <a:rPr lang="fr-FR" altLang="fr-FR" sz="1000" dirty="0" smtClean="0">
                <a:solidFill>
                  <a:srgbClr val="A9B7C6"/>
                </a:solidFill>
                <a:latin typeface="Courier New" panose="02070309020205020404" pitchFamily="49" charset="0"/>
                <a:cs typeface="Courier New" panose="02070309020205020404" pitchFamily="49" charset="0"/>
              </a:rPr>
              <a:t> </a:t>
            </a:r>
            <a:r>
              <a:rPr lang="fr-FR" altLang="fr-FR" sz="1000" dirty="0" err="1">
                <a:solidFill>
                  <a:srgbClr val="A9B7C6"/>
                </a:solidFill>
                <a:latin typeface="Courier New" panose="02070309020205020404" pitchFamily="49" charset="0"/>
                <a:cs typeface="Courier New" panose="02070309020205020404" pitchFamily="49" charset="0"/>
              </a:rPr>
              <a:t>pathFinder</a:t>
            </a:r>
            <a:r>
              <a:rPr lang="fr-FR" altLang="fr-FR" sz="1000" dirty="0">
                <a:solidFill>
                  <a:srgbClr val="A9B7C6"/>
                </a:solidFill>
                <a:latin typeface="Courier New" panose="02070309020205020404" pitchFamily="49" charset="0"/>
                <a:cs typeface="Courier New" panose="02070309020205020404" pitchFamily="49" charset="0"/>
              </a:rPr>
              <a:t>) {</a:t>
            </a:r>
            <a:br>
              <a:rPr lang="fr-FR" altLang="fr-FR" sz="1000" dirty="0">
                <a:solidFill>
                  <a:srgbClr val="A9B7C6"/>
                </a:solidFill>
                <a:latin typeface="Courier New" panose="02070309020205020404" pitchFamily="49" charset="0"/>
                <a:cs typeface="Courier New" panose="02070309020205020404" pitchFamily="49" charset="0"/>
              </a:rPr>
            </a:br>
            <a:r>
              <a:rPr lang="fr-FR" altLang="fr-FR" sz="1000" dirty="0">
                <a:solidFill>
                  <a:srgbClr val="A9B7C6"/>
                </a:solidFill>
                <a:latin typeface="Courier New" panose="02070309020205020404" pitchFamily="49" charset="0"/>
                <a:cs typeface="Courier New" panose="02070309020205020404" pitchFamily="49" charset="0"/>
              </a:rPr>
              <a:t>    }</a:t>
            </a:r>
            <a:br>
              <a:rPr lang="fr-FR" altLang="fr-FR" sz="1000" dirty="0">
                <a:solidFill>
                  <a:srgbClr val="A9B7C6"/>
                </a:solidFill>
                <a:latin typeface="Courier New" panose="02070309020205020404" pitchFamily="49" charset="0"/>
                <a:cs typeface="Courier New" panose="02070309020205020404" pitchFamily="49" charset="0"/>
              </a:rPr>
            </a:br>
            <a:r>
              <a:rPr lang="fr-FR" altLang="fr-FR" sz="1000" dirty="0">
                <a:solidFill>
                  <a:srgbClr val="A9B7C6"/>
                </a:solidFill>
                <a:latin typeface="Courier New" panose="02070309020205020404" pitchFamily="49" charset="0"/>
                <a:cs typeface="Courier New" panose="02070309020205020404" pitchFamily="49" charset="0"/>
              </a:rPr>
              <a:t>}</a:t>
            </a:r>
            <a:endParaRPr lang="fr-FR" sz="1000" dirty="0"/>
          </a:p>
        </p:txBody>
      </p:sp>
      <p:sp>
        <p:nvSpPr>
          <p:cNvPr id="6" name="Rectangle 5"/>
          <p:cNvSpPr/>
          <p:nvPr/>
        </p:nvSpPr>
        <p:spPr>
          <a:xfrm>
            <a:off x="1087906" y="3409223"/>
            <a:ext cx="7277880" cy="1631216"/>
          </a:xfrm>
          <a:prstGeom prst="rect">
            <a:avLst/>
          </a:prstGeom>
          <a:solidFill>
            <a:schemeClr val="tx1">
              <a:lumMod val="85000"/>
              <a:lumOff val="15000"/>
            </a:schemeClr>
          </a:solidFill>
        </p:spPr>
        <p:txBody>
          <a:bodyPr wrap="square">
            <a:spAutoFit/>
          </a:bodyPr>
          <a:lstStyle/>
          <a:p>
            <a:pPr lvl="0" eaLnBrk="0" fontAlgn="base" hangingPunct="0">
              <a:spcBef>
                <a:spcPct val="0"/>
              </a:spcBef>
              <a:spcAft>
                <a:spcPct val="0"/>
              </a:spcAft>
            </a:pPr>
            <a:r>
              <a:rPr lang="fr-FR" altLang="fr-FR" sz="1000" dirty="0">
                <a:solidFill>
                  <a:srgbClr val="CC7832"/>
                </a:solidFill>
                <a:latin typeface="Courier New" panose="02070309020205020404" pitchFamily="49" charset="0"/>
                <a:cs typeface="Courier New" panose="02070309020205020404" pitchFamily="49" charset="0"/>
              </a:rPr>
              <a:t>public class </a:t>
            </a:r>
            <a:r>
              <a:rPr lang="fr-FR" altLang="fr-FR" sz="1000" dirty="0" err="1">
                <a:solidFill>
                  <a:srgbClr val="A9B7C6"/>
                </a:solidFill>
                <a:latin typeface="Courier New" panose="02070309020205020404" pitchFamily="49" charset="0"/>
                <a:cs typeface="Courier New" panose="02070309020205020404" pitchFamily="49" charset="0"/>
              </a:rPr>
              <a:t>B</a:t>
            </a:r>
            <a:r>
              <a:rPr lang="fr-FR" altLang="fr-FR" sz="1000" dirty="0" err="1" smtClean="0">
                <a:solidFill>
                  <a:srgbClr val="A9B7C6"/>
                </a:solidFill>
                <a:latin typeface="Courier New" panose="02070309020205020404" pitchFamily="49" charset="0"/>
                <a:cs typeface="Courier New" panose="02070309020205020404" pitchFamily="49" charset="0"/>
              </a:rPr>
              <a:t>ootstrapApp</a:t>
            </a:r>
            <a:r>
              <a:rPr lang="fr-FR" altLang="fr-FR" sz="1000" dirty="0" smtClean="0">
                <a:solidFill>
                  <a:srgbClr val="A9B7C6"/>
                </a:solidFill>
                <a:latin typeface="Courier New" panose="02070309020205020404" pitchFamily="49" charset="0"/>
                <a:cs typeface="Courier New" panose="02070309020205020404" pitchFamily="49" charset="0"/>
              </a:rPr>
              <a:t> </a:t>
            </a:r>
            <a:r>
              <a:rPr lang="fr-FR" altLang="fr-FR" sz="1000" dirty="0">
                <a:solidFill>
                  <a:srgbClr val="A9B7C6"/>
                </a:solidFill>
                <a:latin typeface="Courier New" panose="02070309020205020404" pitchFamily="49" charset="0"/>
                <a:cs typeface="Courier New" panose="02070309020205020404" pitchFamily="49" charset="0"/>
              </a:rPr>
              <a:t>{</a:t>
            </a:r>
            <a:br>
              <a:rPr lang="fr-FR" altLang="fr-FR" sz="1000" dirty="0">
                <a:solidFill>
                  <a:srgbClr val="A9B7C6"/>
                </a:solidFill>
                <a:latin typeface="Courier New" panose="02070309020205020404" pitchFamily="49" charset="0"/>
                <a:cs typeface="Courier New" panose="02070309020205020404" pitchFamily="49" charset="0"/>
              </a:rPr>
            </a:br>
            <a:r>
              <a:rPr lang="fr-FR" altLang="fr-FR" sz="1000" dirty="0">
                <a:solidFill>
                  <a:srgbClr val="A9B7C6"/>
                </a:solidFill>
                <a:latin typeface="Courier New" panose="02070309020205020404" pitchFamily="49" charset="0"/>
                <a:cs typeface="Courier New" panose="02070309020205020404" pitchFamily="49" charset="0"/>
              </a:rPr>
              <a:t>    </a:t>
            </a:r>
            <a:r>
              <a:rPr lang="fr-FR" altLang="fr-FR" sz="1000" dirty="0">
                <a:solidFill>
                  <a:srgbClr val="CC7832"/>
                </a:solidFill>
                <a:latin typeface="Courier New" panose="02070309020205020404" pitchFamily="49" charset="0"/>
                <a:cs typeface="Courier New" panose="02070309020205020404" pitchFamily="49" charset="0"/>
              </a:rPr>
              <a:t>public </a:t>
            </a:r>
            <a:r>
              <a:rPr lang="fr-FR" altLang="fr-FR" sz="1000" dirty="0" err="1">
                <a:solidFill>
                  <a:srgbClr val="CC7832"/>
                </a:solidFill>
                <a:latin typeface="Courier New" panose="02070309020205020404" pitchFamily="49" charset="0"/>
                <a:cs typeface="Courier New" panose="02070309020205020404" pitchFamily="49" charset="0"/>
              </a:rPr>
              <a:t>void</a:t>
            </a:r>
            <a:r>
              <a:rPr lang="fr-FR" altLang="fr-FR" sz="1000" dirty="0">
                <a:solidFill>
                  <a:srgbClr val="CC7832"/>
                </a:solidFill>
                <a:latin typeface="Courier New" panose="02070309020205020404" pitchFamily="49" charset="0"/>
                <a:cs typeface="Courier New" panose="02070309020205020404" pitchFamily="49" charset="0"/>
              </a:rPr>
              <a:t> </a:t>
            </a:r>
            <a:r>
              <a:rPr lang="fr-FR" altLang="fr-FR" sz="1000" dirty="0" err="1" smtClean="0">
                <a:solidFill>
                  <a:srgbClr val="FFC66D"/>
                </a:solidFill>
                <a:latin typeface="Courier New" panose="02070309020205020404" pitchFamily="49" charset="0"/>
                <a:cs typeface="Courier New" panose="02070309020205020404" pitchFamily="49" charset="0"/>
              </a:rPr>
              <a:t>configureJuice</a:t>
            </a:r>
            <a:r>
              <a:rPr lang="fr-FR" altLang="fr-FR" sz="1000" dirty="0" smtClean="0">
                <a:solidFill>
                  <a:srgbClr val="A9B7C6"/>
                </a:solidFill>
                <a:latin typeface="Courier New" panose="02070309020205020404" pitchFamily="49" charset="0"/>
                <a:cs typeface="Courier New" panose="02070309020205020404" pitchFamily="49" charset="0"/>
              </a:rPr>
              <a:t>(){</a:t>
            </a:r>
            <a:r>
              <a:rPr lang="fr-FR" altLang="fr-FR" sz="1000" dirty="0">
                <a:solidFill>
                  <a:srgbClr val="A9B7C6"/>
                </a:solidFill>
                <a:latin typeface="Courier New" panose="02070309020205020404" pitchFamily="49" charset="0"/>
                <a:cs typeface="Courier New" panose="02070309020205020404" pitchFamily="49" charset="0"/>
              </a:rPr>
              <a:t/>
            </a:r>
            <a:br>
              <a:rPr lang="fr-FR" altLang="fr-FR" sz="1000" dirty="0">
                <a:solidFill>
                  <a:srgbClr val="A9B7C6"/>
                </a:solidFill>
                <a:latin typeface="Courier New" panose="02070309020205020404" pitchFamily="49" charset="0"/>
                <a:cs typeface="Courier New" panose="02070309020205020404" pitchFamily="49" charset="0"/>
              </a:rPr>
            </a:br>
            <a:r>
              <a:rPr lang="fr-FR" altLang="fr-FR" sz="1000" dirty="0">
                <a:solidFill>
                  <a:srgbClr val="A9B7C6"/>
                </a:solidFill>
                <a:latin typeface="Courier New" panose="02070309020205020404" pitchFamily="49" charset="0"/>
                <a:cs typeface="Courier New" panose="02070309020205020404" pitchFamily="49" charset="0"/>
              </a:rPr>
              <a:t>        </a:t>
            </a:r>
            <a:r>
              <a:rPr lang="fr-FR" altLang="fr-FR" sz="1000" dirty="0" smtClean="0">
                <a:solidFill>
                  <a:srgbClr val="CC7832"/>
                </a:solidFill>
                <a:latin typeface="Courier New" panose="02070309020205020404" pitchFamily="49" charset="0"/>
                <a:cs typeface="Courier New" panose="02070309020205020404" pitchFamily="49" charset="0"/>
              </a:rPr>
              <a:t>if</a:t>
            </a:r>
            <a:r>
              <a:rPr lang="fr-FR" altLang="fr-FR" sz="1000" dirty="0" smtClean="0">
                <a:solidFill>
                  <a:srgbClr val="A9B7C6"/>
                </a:solidFill>
                <a:latin typeface="Courier New" panose="02070309020205020404" pitchFamily="49" charset="0"/>
                <a:cs typeface="Courier New" panose="02070309020205020404" pitchFamily="49" charset="0"/>
              </a:rPr>
              <a:t>(</a:t>
            </a:r>
            <a:r>
              <a:rPr lang="fr-FR" altLang="fr-FR" sz="1000" dirty="0" err="1" smtClean="0">
                <a:solidFill>
                  <a:srgbClr val="A9B7C6"/>
                </a:solidFill>
                <a:latin typeface="Courier New" panose="02070309020205020404" pitchFamily="49" charset="0"/>
                <a:cs typeface="Courier New" panose="02070309020205020404" pitchFamily="49" charset="0"/>
              </a:rPr>
              <a:t>feature.isEnabled</a:t>
            </a:r>
            <a:r>
              <a:rPr lang="fr-FR" altLang="fr-FR" sz="1000" dirty="0" smtClean="0">
                <a:solidFill>
                  <a:srgbClr val="A9B7C6"/>
                </a:solidFill>
                <a:latin typeface="Courier New" panose="02070309020205020404" pitchFamily="49" charset="0"/>
                <a:cs typeface="Courier New" panose="02070309020205020404" pitchFamily="49" charset="0"/>
              </a:rPr>
              <a:t>(</a:t>
            </a:r>
            <a:r>
              <a:rPr lang="fr-FR" altLang="fr-FR" sz="1000" dirty="0">
                <a:solidFill>
                  <a:srgbClr val="6A8759"/>
                </a:solidFill>
                <a:latin typeface="Courier New" panose="02070309020205020404" pitchFamily="49" charset="0"/>
                <a:cs typeface="Courier New" panose="02070309020205020404" pitchFamily="49" charset="0"/>
              </a:rPr>
              <a:t>"</a:t>
            </a:r>
            <a:r>
              <a:rPr lang="fr-FR" altLang="fr-FR" sz="1000" dirty="0" err="1">
                <a:solidFill>
                  <a:srgbClr val="6A8759"/>
                </a:solidFill>
                <a:latin typeface="Courier New" panose="02070309020205020404" pitchFamily="49" charset="0"/>
                <a:cs typeface="Courier New" panose="02070309020205020404" pitchFamily="49" charset="0"/>
              </a:rPr>
              <a:t>optimizedFinder</a:t>
            </a:r>
            <a:r>
              <a:rPr lang="fr-FR" altLang="fr-FR" sz="1000" dirty="0">
                <a:solidFill>
                  <a:srgbClr val="6A8759"/>
                </a:solidFill>
                <a:latin typeface="Courier New" panose="02070309020205020404" pitchFamily="49" charset="0"/>
                <a:cs typeface="Courier New" panose="02070309020205020404" pitchFamily="49" charset="0"/>
              </a:rPr>
              <a:t>"</a:t>
            </a:r>
            <a:r>
              <a:rPr lang="fr-FR" altLang="fr-FR" sz="1000" dirty="0">
                <a:solidFill>
                  <a:srgbClr val="A9B7C6"/>
                </a:solidFill>
                <a:latin typeface="Courier New" panose="02070309020205020404" pitchFamily="49" charset="0"/>
                <a:cs typeface="Courier New" panose="02070309020205020404" pitchFamily="49" charset="0"/>
              </a:rPr>
              <a:t>)) {</a:t>
            </a:r>
            <a:br>
              <a:rPr lang="fr-FR" altLang="fr-FR" sz="1000" dirty="0">
                <a:solidFill>
                  <a:srgbClr val="A9B7C6"/>
                </a:solidFill>
                <a:latin typeface="Courier New" panose="02070309020205020404" pitchFamily="49" charset="0"/>
                <a:cs typeface="Courier New" panose="02070309020205020404" pitchFamily="49" charset="0"/>
              </a:rPr>
            </a:br>
            <a:r>
              <a:rPr lang="fr-FR" altLang="fr-FR" sz="1000" dirty="0">
                <a:solidFill>
                  <a:srgbClr val="A9B7C6"/>
                </a:solidFill>
                <a:latin typeface="Courier New" panose="02070309020205020404" pitchFamily="49" charset="0"/>
                <a:cs typeface="Courier New" panose="02070309020205020404" pitchFamily="49" charset="0"/>
              </a:rPr>
              <a:t>            </a:t>
            </a:r>
            <a:r>
              <a:rPr lang="fr-FR" altLang="fr-FR" sz="1000" dirty="0" err="1" smtClean="0">
                <a:solidFill>
                  <a:srgbClr val="A9B7C6"/>
                </a:solidFill>
                <a:latin typeface="Courier New" panose="02070309020205020404" pitchFamily="49" charset="0"/>
                <a:cs typeface="Courier New" panose="02070309020205020404" pitchFamily="49" charset="0"/>
              </a:rPr>
              <a:t>bind</a:t>
            </a:r>
            <a:r>
              <a:rPr lang="fr-FR" altLang="fr-FR" sz="1000" dirty="0" smtClean="0">
                <a:solidFill>
                  <a:srgbClr val="A9B7C6"/>
                </a:solidFill>
                <a:latin typeface="Courier New" panose="02070309020205020404" pitchFamily="49" charset="0"/>
                <a:cs typeface="Courier New" panose="02070309020205020404" pitchFamily="49" charset="0"/>
              </a:rPr>
              <a:t>(</a:t>
            </a:r>
            <a:r>
              <a:rPr lang="fr-FR" altLang="fr-FR" sz="1000" dirty="0" err="1" smtClean="0">
                <a:solidFill>
                  <a:srgbClr val="A9B7C6"/>
                </a:solidFill>
                <a:latin typeface="Courier New" panose="02070309020205020404" pitchFamily="49" charset="0"/>
                <a:cs typeface="Courier New" panose="02070309020205020404" pitchFamily="49" charset="0"/>
              </a:rPr>
              <a:t>IFindPathInMetropolitain.class</a:t>
            </a:r>
            <a:r>
              <a:rPr lang="fr-FR" altLang="fr-FR" sz="1000" dirty="0">
                <a:solidFill>
                  <a:srgbClr val="A9B7C6"/>
                </a:solidFill>
                <a:latin typeface="Courier New" panose="02070309020205020404" pitchFamily="49" charset="0"/>
                <a:cs typeface="Courier New" panose="02070309020205020404" pitchFamily="49" charset="0"/>
              </a:rPr>
              <a:t>).to(</a:t>
            </a:r>
            <a:r>
              <a:rPr lang="fr-FR" altLang="fr-FR" sz="1000" dirty="0" err="1">
                <a:solidFill>
                  <a:srgbClr val="A9B7C6"/>
                </a:solidFill>
                <a:latin typeface="Courier New" panose="02070309020205020404" pitchFamily="49" charset="0"/>
                <a:cs typeface="Courier New" panose="02070309020205020404" pitchFamily="49" charset="0"/>
              </a:rPr>
              <a:t>SuperOptimizedFinder.class</a:t>
            </a:r>
            <a:r>
              <a:rPr lang="fr-FR" altLang="fr-FR" sz="1000" dirty="0" smtClean="0">
                <a:solidFill>
                  <a:srgbClr val="A9B7C6"/>
                </a:solidFill>
                <a:latin typeface="Courier New" panose="02070309020205020404" pitchFamily="49" charset="0"/>
                <a:cs typeface="Courier New" panose="02070309020205020404" pitchFamily="49" charset="0"/>
              </a:rPr>
              <a:t>)</a:t>
            </a:r>
            <a:r>
              <a:rPr lang="fr-FR" altLang="fr-FR" sz="1000" dirty="0" smtClean="0">
                <a:solidFill>
                  <a:srgbClr val="CC7832"/>
                </a:solidFill>
                <a:latin typeface="Courier New" panose="02070309020205020404" pitchFamily="49" charset="0"/>
                <a:cs typeface="Courier New" panose="02070309020205020404" pitchFamily="49" charset="0"/>
              </a:rPr>
              <a:t>;</a:t>
            </a:r>
            <a:r>
              <a:rPr lang="fr-FR" altLang="fr-FR" sz="1000" dirty="0">
                <a:solidFill>
                  <a:srgbClr val="CC7832"/>
                </a:solidFill>
                <a:latin typeface="Courier New" panose="02070309020205020404" pitchFamily="49" charset="0"/>
                <a:cs typeface="Courier New" panose="02070309020205020404" pitchFamily="49" charset="0"/>
              </a:rPr>
              <a:t/>
            </a:r>
            <a:br>
              <a:rPr lang="fr-FR" altLang="fr-FR" sz="1000" dirty="0">
                <a:solidFill>
                  <a:srgbClr val="CC7832"/>
                </a:solidFill>
                <a:latin typeface="Courier New" panose="02070309020205020404" pitchFamily="49" charset="0"/>
                <a:cs typeface="Courier New" panose="02070309020205020404" pitchFamily="49" charset="0"/>
              </a:rPr>
            </a:br>
            <a:r>
              <a:rPr lang="fr-FR" altLang="fr-FR" sz="1000" dirty="0">
                <a:solidFill>
                  <a:srgbClr val="CC7832"/>
                </a:solidFill>
                <a:latin typeface="Courier New" panose="02070309020205020404" pitchFamily="49" charset="0"/>
                <a:cs typeface="Courier New" panose="02070309020205020404" pitchFamily="49" charset="0"/>
              </a:rPr>
              <a:t>        </a:t>
            </a:r>
            <a:r>
              <a:rPr lang="fr-FR" altLang="fr-FR" sz="1000" dirty="0">
                <a:solidFill>
                  <a:srgbClr val="A9B7C6"/>
                </a:solidFill>
                <a:latin typeface="Courier New" panose="02070309020205020404" pitchFamily="49" charset="0"/>
                <a:cs typeface="Courier New" panose="02070309020205020404" pitchFamily="49" charset="0"/>
              </a:rPr>
              <a:t>}</a:t>
            </a:r>
            <a:br>
              <a:rPr lang="fr-FR" altLang="fr-FR" sz="1000" dirty="0">
                <a:solidFill>
                  <a:srgbClr val="A9B7C6"/>
                </a:solidFill>
                <a:latin typeface="Courier New" panose="02070309020205020404" pitchFamily="49" charset="0"/>
                <a:cs typeface="Courier New" panose="02070309020205020404" pitchFamily="49" charset="0"/>
              </a:rPr>
            </a:br>
            <a:r>
              <a:rPr lang="fr-FR" altLang="fr-FR" sz="1000" dirty="0">
                <a:solidFill>
                  <a:srgbClr val="A9B7C6"/>
                </a:solidFill>
                <a:latin typeface="Courier New" panose="02070309020205020404" pitchFamily="49" charset="0"/>
                <a:cs typeface="Courier New" panose="02070309020205020404" pitchFamily="49" charset="0"/>
              </a:rPr>
              <a:t>        </a:t>
            </a:r>
            <a:r>
              <a:rPr lang="fr-FR" altLang="fr-FR" sz="1000" dirty="0" err="1">
                <a:solidFill>
                  <a:srgbClr val="CC7832"/>
                </a:solidFill>
                <a:latin typeface="Courier New" panose="02070309020205020404" pitchFamily="49" charset="0"/>
                <a:cs typeface="Courier New" panose="02070309020205020404" pitchFamily="49" charset="0"/>
              </a:rPr>
              <a:t>else</a:t>
            </a:r>
            <a:r>
              <a:rPr lang="fr-FR" altLang="fr-FR" sz="1000" dirty="0">
                <a:solidFill>
                  <a:srgbClr val="CC7832"/>
                </a:solidFill>
                <a:latin typeface="Courier New" panose="02070309020205020404" pitchFamily="49" charset="0"/>
                <a:cs typeface="Courier New" panose="02070309020205020404" pitchFamily="49" charset="0"/>
              </a:rPr>
              <a:t> </a:t>
            </a:r>
            <a:r>
              <a:rPr lang="fr-FR" altLang="fr-FR" sz="1000" dirty="0">
                <a:solidFill>
                  <a:srgbClr val="A9B7C6"/>
                </a:solidFill>
                <a:latin typeface="Courier New" panose="02070309020205020404" pitchFamily="49" charset="0"/>
                <a:cs typeface="Courier New" panose="02070309020205020404" pitchFamily="49" charset="0"/>
              </a:rPr>
              <a:t>{</a:t>
            </a:r>
            <a:br>
              <a:rPr lang="fr-FR" altLang="fr-FR" sz="1000" dirty="0">
                <a:solidFill>
                  <a:srgbClr val="A9B7C6"/>
                </a:solidFill>
                <a:latin typeface="Courier New" panose="02070309020205020404" pitchFamily="49" charset="0"/>
                <a:cs typeface="Courier New" panose="02070309020205020404" pitchFamily="49" charset="0"/>
              </a:rPr>
            </a:br>
            <a:r>
              <a:rPr lang="fr-FR" altLang="fr-FR" sz="1000" dirty="0">
                <a:solidFill>
                  <a:srgbClr val="A9B7C6"/>
                </a:solidFill>
                <a:latin typeface="Courier New" panose="02070309020205020404" pitchFamily="49" charset="0"/>
                <a:cs typeface="Courier New" panose="02070309020205020404" pitchFamily="49" charset="0"/>
              </a:rPr>
              <a:t>            </a:t>
            </a:r>
            <a:r>
              <a:rPr lang="fr-FR" altLang="fr-FR" sz="1000" dirty="0" err="1" smtClean="0">
                <a:solidFill>
                  <a:srgbClr val="A9B7C6"/>
                </a:solidFill>
                <a:latin typeface="Courier New" panose="02070309020205020404" pitchFamily="49" charset="0"/>
                <a:cs typeface="Courier New" panose="02070309020205020404" pitchFamily="49" charset="0"/>
              </a:rPr>
              <a:t>bind</a:t>
            </a:r>
            <a:r>
              <a:rPr lang="fr-FR" altLang="fr-FR" sz="1000" dirty="0" smtClean="0">
                <a:solidFill>
                  <a:srgbClr val="A9B7C6"/>
                </a:solidFill>
                <a:latin typeface="Courier New" panose="02070309020205020404" pitchFamily="49" charset="0"/>
                <a:cs typeface="Courier New" panose="02070309020205020404" pitchFamily="49" charset="0"/>
              </a:rPr>
              <a:t>(</a:t>
            </a:r>
            <a:r>
              <a:rPr lang="fr-FR" altLang="fr-FR" sz="1000" dirty="0" err="1" smtClean="0">
                <a:solidFill>
                  <a:srgbClr val="A9B7C6"/>
                </a:solidFill>
                <a:latin typeface="Courier New" panose="02070309020205020404" pitchFamily="49" charset="0"/>
                <a:cs typeface="Courier New" panose="02070309020205020404" pitchFamily="49" charset="0"/>
              </a:rPr>
              <a:t>IFindPathInMetropolitain.class</a:t>
            </a:r>
            <a:r>
              <a:rPr lang="fr-FR" altLang="fr-FR" sz="1000" dirty="0" smtClean="0">
                <a:solidFill>
                  <a:srgbClr val="A9B7C6"/>
                </a:solidFill>
                <a:latin typeface="Courier New" panose="02070309020205020404" pitchFamily="49" charset="0"/>
                <a:cs typeface="Courier New" panose="02070309020205020404" pitchFamily="49" charset="0"/>
              </a:rPr>
              <a:t>).to(</a:t>
            </a:r>
            <a:r>
              <a:rPr lang="fr-FR" altLang="fr-FR" sz="1000" dirty="0" err="1" smtClean="0">
                <a:solidFill>
                  <a:srgbClr val="A9B7C6"/>
                </a:solidFill>
                <a:latin typeface="Courier New" panose="02070309020205020404" pitchFamily="49" charset="0"/>
                <a:cs typeface="Courier New" panose="02070309020205020404" pitchFamily="49" charset="0"/>
              </a:rPr>
              <a:t>NotOptimizedFinder.class</a:t>
            </a:r>
            <a:r>
              <a:rPr lang="fr-FR" altLang="fr-FR" sz="1000" dirty="0" smtClean="0">
                <a:solidFill>
                  <a:srgbClr val="A9B7C6"/>
                </a:solidFill>
                <a:latin typeface="Courier New" panose="02070309020205020404" pitchFamily="49" charset="0"/>
                <a:cs typeface="Courier New" panose="02070309020205020404" pitchFamily="49" charset="0"/>
              </a:rPr>
              <a:t>)</a:t>
            </a:r>
            <a:r>
              <a:rPr lang="fr-FR" altLang="fr-FR" sz="1000" dirty="0" smtClean="0">
                <a:solidFill>
                  <a:srgbClr val="CC7832"/>
                </a:solidFill>
                <a:latin typeface="Courier New" panose="02070309020205020404" pitchFamily="49" charset="0"/>
                <a:cs typeface="Courier New" panose="02070309020205020404" pitchFamily="49" charset="0"/>
              </a:rPr>
              <a:t>;</a:t>
            </a:r>
            <a:r>
              <a:rPr lang="fr-FR" altLang="fr-FR" sz="1000" dirty="0">
                <a:solidFill>
                  <a:srgbClr val="CC7832"/>
                </a:solidFill>
                <a:latin typeface="Courier New" panose="02070309020205020404" pitchFamily="49" charset="0"/>
                <a:cs typeface="Courier New" panose="02070309020205020404" pitchFamily="49" charset="0"/>
              </a:rPr>
              <a:t/>
            </a:r>
            <a:br>
              <a:rPr lang="fr-FR" altLang="fr-FR" sz="1000" dirty="0">
                <a:solidFill>
                  <a:srgbClr val="CC7832"/>
                </a:solidFill>
                <a:latin typeface="Courier New" panose="02070309020205020404" pitchFamily="49" charset="0"/>
                <a:cs typeface="Courier New" panose="02070309020205020404" pitchFamily="49" charset="0"/>
              </a:rPr>
            </a:br>
            <a:r>
              <a:rPr lang="fr-FR" altLang="fr-FR" sz="1000" dirty="0">
                <a:solidFill>
                  <a:srgbClr val="CC7832"/>
                </a:solidFill>
                <a:latin typeface="Courier New" panose="02070309020205020404" pitchFamily="49" charset="0"/>
                <a:cs typeface="Courier New" panose="02070309020205020404" pitchFamily="49" charset="0"/>
              </a:rPr>
              <a:t>        </a:t>
            </a:r>
            <a:r>
              <a:rPr lang="fr-FR" altLang="fr-FR" sz="1000" dirty="0">
                <a:solidFill>
                  <a:srgbClr val="A9B7C6"/>
                </a:solidFill>
                <a:latin typeface="Courier New" panose="02070309020205020404" pitchFamily="49" charset="0"/>
                <a:cs typeface="Courier New" panose="02070309020205020404" pitchFamily="49" charset="0"/>
              </a:rPr>
              <a:t>}</a:t>
            </a:r>
            <a:br>
              <a:rPr lang="fr-FR" altLang="fr-FR" sz="1000" dirty="0">
                <a:solidFill>
                  <a:srgbClr val="A9B7C6"/>
                </a:solidFill>
                <a:latin typeface="Courier New" panose="02070309020205020404" pitchFamily="49" charset="0"/>
                <a:cs typeface="Courier New" panose="02070309020205020404" pitchFamily="49" charset="0"/>
              </a:rPr>
            </a:br>
            <a:r>
              <a:rPr lang="fr-FR" altLang="fr-FR" sz="1000" dirty="0">
                <a:solidFill>
                  <a:srgbClr val="A9B7C6"/>
                </a:solidFill>
                <a:latin typeface="Courier New" panose="02070309020205020404" pitchFamily="49" charset="0"/>
                <a:cs typeface="Courier New" panose="02070309020205020404" pitchFamily="49" charset="0"/>
              </a:rPr>
              <a:t>    }</a:t>
            </a:r>
            <a:br>
              <a:rPr lang="fr-FR" altLang="fr-FR" sz="1000" dirty="0">
                <a:solidFill>
                  <a:srgbClr val="A9B7C6"/>
                </a:solidFill>
                <a:latin typeface="Courier New" panose="02070309020205020404" pitchFamily="49" charset="0"/>
                <a:cs typeface="Courier New" panose="02070309020205020404" pitchFamily="49" charset="0"/>
              </a:rPr>
            </a:br>
            <a:r>
              <a:rPr lang="fr-FR" altLang="fr-FR" sz="1000" dirty="0">
                <a:solidFill>
                  <a:srgbClr val="A9B7C6"/>
                </a:solidFill>
                <a:latin typeface="Courier New" panose="02070309020205020404" pitchFamily="49" charset="0"/>
                <a:cs typeface="Courier New" panose="02070309020205020404" pitchFamily="49" charset="0"/>
              </a:rPr>
              <a:t>}</a:t>
            </a:r>
            <a:endParaRPr lang="fr-FR" altLang="fr-FR" sz="1800" dirty="0">
              <a:latin typeface="Arial" panose="020B0604020202020204" pitchFamily="34" charset="0"/>
            </a:endParaRPr>
          </a:p>
        </p:txBody>
      </p:sp>
    </p:spTree>
  </p:cSld>
  <p:clrMapOvr>
    <a:masterClrMapping/>
  </p:clrMapOvr>
  <p:transition spd="slow" advTm="70279">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18"/>
        <p:cNvGrpSpPr/>
        <p:nvPr/>
      </p:nvGrpSpPr>
      <p:grpSpPr>
        <a:xfrm>
          <a:off x="0" y="0"/>
          <a:ext cx="0" cy="0"/>
          <a:chOff x="0" y="0"/>
          <a:chExt cx="0" cy="0"/>
        </a:xfrm>
      </p:grpSpPr>
      <p:sp>
        <p:nvSpPr>
          <p:cNvPr id="6" name="Shape 108"/>
          <p:cNvSpPr txBox="1"/>
          <p:nvPr/>
        </p:nvSpPr>
        <p:spPr>
          <a:xfrm>
            <a:off x="131533" y="121407"/>
            <a:ext cx="5011156" cy="675547"/>
          </a:xfrm>
          <a:prstGeom prst="rect">
            <a:avLst/>
          </a:prstGeom>
          <a:noFill/>
          <a:ln>
            <a:noFill/>
          </a:ln>
        </p:spPr>
        <p:txBody>
          <a:bodyPr lIns="91425" tIns="91425" rIns="91425" bIns="91425" anchor="t" anchorCtr="0">
            <a:noAutofit/>
          </a:bodyPr>
          <a:lstStyle/>
          <a:p>
            <a:pPr lvl="0">
              <a:spcBef>
                <a:spcPts val="0"/>
              </a:spcBef>
              <a:buNone/>
            </a:pPr>
            <a:r>
              <a:rPr lang="fr-FR" sz="1800" b="1" dirty="0" smtClean="0">
                <a:solidFill>
                  <a:schemeClr val="tx1">
                    <a:lumMod val="65000"/>
                    <a:lumOff val="35000"/>
                  </a:schemeClr>
                </a:solidFill>
                <a:latin typeface="Montserrat-Regular"/>
              </a:rPr>
              <a:t>C</a:t>
            </a:r>
            <a:r>
              <a:rPr lang="fr" sz="1800" b="1" dirty="0" smtClean="0">
                <a:solidFill>
                  <a:schemeClr val="tx1">
                    <a:lumMod val="65000"/>
                    <a:lumOff val="35000"/>
                  </a:schemeClr>
                </a:solidFill>
                <a:latin typeface="Montserrat-Regular"/>
              </a:rPr>
              <a:t>onfiguration | with </a:t>
            </a:r>
            <a:r>
              <a:rPr lang="fr" sz="2400" b="1" dirty="0" smtClean="0">
                <a:solidFill>
                  <a:schemeClr val="tx1">
                    <a:lumMod val="65000"/>
                    <a:lumOff val="35000"/>
                  </a:schemeClr>
                </a:solidFill>
                <a:latin typeface="Montserrat-Regular"/>
              </a:rPr>
              <a:t>File</a:t>
            </a:r>
            <a:endParaRPr lang="fr" sz="2400" b="1" dirty="0">
              <a:solidFill>
                <a:schemeClr val="tx1">
                  <a:lumMod val="65000"/>
                  <a:lumOff val="35000"/>
                </a:schemeClr>
              </a:solidFill>
              <a:latin typeface="Montserrat-Regular"/>
            </a:endParaRPr>
          </a:p>
        </p:txBody>
      </p:sp>
      <p:pic>
        <p:nvPicPr>
          <p:cNvPr id="8" name="Picture 2" descr="https://bytebucket.org/nicolas_martignole/devoxxfr_templates/raw/2f6a4b1548672b14bcac6c9ee8b1e37b52c0b212/images/logos%20Devoxx%20France/logo-texte-devoxx-france-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
        <p:nvSpPr>
          <p:cNvPr id="13" name="Rectangle 2"/>
          <p:cNvSpPr>
            <a:spLocks noChangeArrowheads="1"/>
          </p:cNvSpPr>
          <p:nvPr/>
        </p:nvSpPr>
        <p:spPr bwMode="auto">
          <a:xfrm>
            <a:off x="1056825" y="1038470"/>
            <a:ext cx="7277880" cy="400110"/>
          </a:xfrm>
          <a:prstGeom prst="rect">
            <a:avLst/>
          </a:prstGeom>
          <a:solidFill>
            <a:schemeClr val="tx1">
              <a:lumMod val="85000"/>
              <a:lumOff val="1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optimizedFinder</a:t>
            </a:r>
            <a:r>
              <a:rPr kumimoji="0" lang="fr-FR" altLang="fr-FR" sz="10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smtClean="0">
                <a:ln>
                  <a:noFill/>
                </a:ln>
                <a:solidFill>
                  <a:srgbClr val="6A8759"/>
                </a:solidFill>
                <a:effectLst/>
                <a:latin typeface="Courier New" panose="02070309020205020404" pitchFamily="49" charset="0"/>
                <a:cs typeface="Courier New" panose="02070309020205020404" pitchFamily="49" charset="0"/>
              </a:rPr>
              <a:t>true</a:t>
            </a:r>
            <a:br>
              <a:rPr kumimoji="0" lang="fr-FR" altLang="fr-FR" sz="1000" b="0" i="0" u="none" strike="noStrike" cap="none" normalizeH="0" baseline="0" smtClean="0">
                <a:ln>
                  <a:noFill/>
                </a:ln>
                <a:solidFill>
                  <a:srgbClr val="6A8759"/>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experimentalButton</a:t>
            </a:r>
            <a:r>
              <a:rPr kumimoji="0" lang="fr-FR" altLang="fr-FR" sz="1000" b="0" i="0" u="none" strike="noStrike" cap="none" normalizeH="0" baseline="0" smtClean="0">
                <a:ln>
                  <a:noFill/>
                </a:ln>
                <a:solidFill>
                  <a:srgbClr val="808080"/>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smtClean="0">
                <a:ln>
                  <a:noFill/>
                </a:ln>
                <a:solidFill>
                  <a:srgbClr val="6A8759"/>
                </a:solidFill>
                <a:effectLst/>
                <a:latin typeface="Courier New" panose="02070309020205020404" pitchFamily="49" charset="0"/>
                <a:cs typeface="Courier New" panose="02070309020205020404" pitchFamily="49" charset="0"/>
              </a:rPr>
              <a:t>false</a:t>
            </a:r>
            <a:endParaRPr kumimoji="0" lang="fr-FR" altLang="fr-FR" sz="1800" b="0" i="0" u="none" strike="noStrike" cap="none" normalizeH="0" baseline="0" smtClean="0">
              <a:ln>
                <a:noFill/>
              </a:ln>
              <a:solidFill>
                <a:schemeClr val="tx1"/>
              </a:solidFill>
              <a:effectLst/>
              <a:latin typeface="Arial" panose="020B0604020202020204" pitchFamily="34" charset="0"/>
            </a:endParaRPr>
          </a:p>
        </p:txBody>
      </p:sp>
      <p:sp>
        <p:nvSpPr>
          <p:cNvPr id="14" name="Rectangle 3"/>
          <p:cNvSpPr>
            <a:spLocks noChangeArrowheads="1"/>
          </p:cNvSpPr>
          <p:nvPr/>
        </p:nvSpPr>
        <p:spPr bwMode="auto">
          <a:xfrm>
            <a:off x="1056826" y="1852961"/>
            <a:ext cx="7277880" cy="2215991"/>
          </a:xfrm>
          <a:prstGeom prst="rect">
            <a:avLst/>
          </a:prstGeom>
          <a:solidFill>
            <a:schemeClr val="tx1">
              <a:lumMod val="85000"/>
              <a:lumOff val="1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&lt;</a:t>
            </a:r>
            <a:r>
              <a:rPr kumimoji="0" lang="fr-FR" altLang="fr-FR"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feature</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uid</a:t>
            </a:r>
            <a:r>
              <a:rPr kumimoji="0" lang="fr-FR" altLang="fr-FR"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optimizedFinder</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enable</a:t>
            </a:r>
            <a:r>
              <a:rPr kumimoji="0" lang="fr-FR" altLang="fr-FR"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true</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&lt;</a:t>
            </a:r>
            <a:r>
              <a:rPr kumimoji="0" lang="fr-FR" altLang="fr-FR"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security</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&lt;</a:t>
            </a:r>
            <a:r>
              <a:rPr kumimoji="0" lang="fr-FR" altLang="fr-FR"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role</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name</a:t>
            </a:r>
            <a:r>
              <a:rPr kumimoji="0" lang="fr-FR" altLang="fr-FR"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"RESTRICTED-USER" </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&lt;</a:t>
            </a:r>
            <a:r>
              <a:rPr kumimoji="0" lang="fr-FR" altLang="fr-FR"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role</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name</a:t>
            </a:r>
            <a:r>
              <a:rPr kumimoji="0" lang="fr-FR" altLang="fr-FR"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"ADMIN" </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&lt;/</a:t>
            </a:r>
            <a:r>
              <a:rPr kumimoji="0" lang="fr-FR" altLang="fr-FR"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security</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&lt;/</a:t>
            </a:r>
            <a:r>
              <a:rPr kumimoji="0" lang="fr-FR" altLang="fr-FR"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feature</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&lt;</a:t>
            </a:r>
            <a:r>
              <a:rPr kumimoji="0" lang="fr-FR" altLang="fr-FR"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feature</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uid</a:t>
            </a:r>
            <a:r>
              <a:rPr kumimoji="0" lang="fr-FR" altLang="fr-FR"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experimentalButton</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enable</a:t>
            </a:r>
            <a:r>
              <a:rPr kumimoji="0" lang="fr-FR" altLang="fr-FR"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"false"</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&lt;</a:t>
            </a:r>
            <a:r>
              <a:rPr kumimoji="0" lang="fr-FR" altLang="fr-FR"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flipstrategy</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class=</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strategy.ReleaseDateFlipStrategy</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&lt;</a:t>
            </a:r>
            <a:r>
              <a:rPr kumimoji="0" lang="fr-FR" altLang="fr-FR"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param</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err="1" smtClean="0">
                <a:ln>
                  <a:noFill/>
                </a:ln>
                <a:solidFill>
                  <a:srgbClr val="BABABA"/>
                </a:solidFill>
                <a:effectLst/>
                <a:latin typeface="Courier New" panose="02070309020205020404" pitchFamily="49" charset="0"/>
                <a:cs typeface="Courier New" panose="02070309020205020404" pitchFamily="49" charset="0"/>
              </a:rPr>
              <a:t>name</a:t>
            </a:r>
            <a:r>
              <a:rPr kumimoji="0" lang="fr-FR" altLang="fr-FR"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fr-FR" altLang="fr-FR"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releaseDate</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fr-FR" altLang="fr-FR" sz="1000" b="0" i="0" u="none" strike="noStrike" cap="none" normalizeH="0" baseline="0" dirty="0" smtClean="0">
                <a:ln>
                  <a:noFill/>
                </a:ln>
                <a:solidFill>
                  <a:srgbClr val="BABABA"/>
                </a:solidFill>
                <a:effectLst/>
                <a:latin typeface="Courier New" panose="02070309020205020404" pitchFamily="49" charset="0"/>
                <a:cs typeface="Courier New" panose="02070309020205020404" pitchFamily="49" charset="0"/>
              </a:rPr>
              <a:t>value=</a:t>
            </a:r>
            <a:r>
              <a:rPr kumimoji="0" lang="fr-FR" altLang="fr-FR"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"2020-07-14-14:00" </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    &lt;/</a:t>
            </a:r>
            <a:r>
              <a:rPr kumimoji="0" lang="fr-FR" altLang="fr-FR"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flipstrategy</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&lt;/</a:t>
            </a:r>
            <a:r>
              <a:rPr kumimoji="0" lang="fr-FR" altLang="fr-FR" sz="1000" b="0" i="0" u="none" strike="noStrike" cap="none" normalizeH="0" baseline="0" dirty="0" err="1" smtClean="0">
                <a:ln>
                  <a:noFill/>
                </a:ln>
                <a:solidFill>
                  <a:srgbClr val="E8BF6A"/>
                </a:solidFill>
                <a:effectLst/>
                <a:latin typeface="Courier New" panose="02070309020205020404" pitchFamily="49" charset="0"/>
                <a:cs typeface="Courier New" panose="02070309020205020404" pitchFamily="49" charset="0"/>
              </a:rPr>
              <a:t>feature</a:t>
            </a:r>
            <a: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t>&gt;</a:t>
            </a:r>
            <a:br>
              <a:rPr kumimoji="0" lang="fr-FR" altLang="fr-FR" sz="1000" b="0" i="0" u="none" strike="noStrike" cap="none" normalizeH="0" baseline="0" dirty="0" smtClean="0">
                <a:ln>
                  <a:noFill/>
                </a:ln>
                <a:solidFill>
                  <a:srgbClr val="E8BF6A"/>
                </a:solidFill>
                <a:effectLst/>
                <a:latin typeface="Courier New" panose="02070309020205020404" pitchFamily="49" charset="0"/>
                <a:cs typeface="Courier New" panose="02070309020205020404" pitchFamily="49" charset="0"/>
              </a:rPr>
            </a:br>
            <a:endParaRPr kumimoji="0" lang="fr-FR" altLang="fr-FR"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ransition spd="slow" advTm="15257">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18"/>
        <p:cNvGrpSpPr/>
        <p:nvPr/>
      </p:nvGrpSpPr>
      <p:grpSpPr>
        <a:xfrm>
          <a:off x="0" y="0"/>
          <a:ext cx="0" cy="0"/>
          <a:chOff x="0" y="0"/>
          <a:chExt cx="0" cy="0"/>
        </a:xfrm>
      </p:grpSpPr>
      <p:pic>
        <p:nvPicPr>
          <p:cNvPr id="119" name="Shape 119"/>
          <p:cNvPicPr preferRelativeResize="0"/>
          <p:nvPr/>
        </p:nvPicPr>
        <p:blipFill>
          <a:blip r:embed="rId3">
            <a:alphaModFix/>
          </a:blip>
          <a:stretch>
            <a:fillRect/>
          </a:stretch>
        </p:blipFill>
        <p:spPr>
          <a:xfrm>
            <a:off x="1454754" y="832147"/>
            <a:ext cx="6380564" cy="3589072"/>
          </a:xfrm>
          <a:prstGeom prst="rect">
            <a:avLst/>
          </a:prstGeom>
          <a:noFill/>
          <a:ln w="9525" cap="flat" cmpd="sng">
            <a:solidFill>
              <a:srgbClr val="B7B7B7"/>
            </a:solidFill>
            <a:prstDash val="solid"/>
            <a:round/>
            <a:headEnd type="none" w="med" len="med"/>
            <a:tailEnd type="none" w="med" len="med"/>
          </a:ln>
        </p:spPr>
      </p:pic>
      <p:pic>
        <p:nvPicPr>
          <p:cNvPr id="120" name="Shape 120"/>
          <p:cNvPicPr preferRelativeResize="0"/>
          <p:nvPr/>
        </p:nvPicPr>
        <p:blipFill>
          <a:blip r:embed="rId4">
            <a:alphaModFix/>
          </a:blip>
          <a:stretch>
            <a:fillRect/>
          </a:stretch>
        </p:blipFill>
        <p:spPr>
          <a:xfrm>
            <a:off x="3737448" y="4536640"/>
            <a:ext cx="1715547" cy="356460"/>
          </a:xfrm>
          <a:prstGeom prst="rect">
            <a:avLst/>
          </a:prstGeom>
          <a:noFill/>
          <a:ln>
            <a:noFill/>
          </a:ln>
        </p:spPr>
      </p:pic>
      <p:sp>
        <p:nvSpPr>
          <p:cNvPr id="6" name="Shape 108"/>
          <p:cNvSpPr txBox="1"/>
          <p:nvPr/>
        </p:nvSpPr>
        <p:spPr>
          <a:xfrm>
            <a:off x="131532" y="121407"/>
            <a:ext cx="6126595" cy="675547"/>
          </a:xfrm>
          <a:prstGeom prst="rect">
            <a:avLst/>
          </a:prstGeom>
          <a:noFill/>
          <a:ln>
            <a:noFill/>
          </a:ln>
        </p:spPr>
        <p:txBody>
          <a:bodyPr lIns="91425" tIns="91425" rIns="91425" bIns="91425" anchor="t" anchorCtr="0">
            <a:noAutofit/>
          </a:bodyPr>
          <a:lstStyle/>
          <a:p>
            <a:r>
              <a:rPr lang="fr-FR" sz="1800" b="1" dirty="0" smtClean="0">
                <a:solidFill>
                  <a:srgbClr val="000000">
                    <a:lumMod val="65000"/>
                    <a:lumOff val="35000"/>
                  </a:srgbClr>
                </a:solidFill>
                <a:latin typeface="Montserrat-Regular"/>
              </a:rPr>
              <a:t>C</a:t>
            </a:r>
            <a:r>
              <a:rPr lang="fr" sz="1800" b="1" dirty="0" smtClean="0">
                <a:solidFill>
                  <a:srgbClr val="000000">
                    <a:lumMod val="65000"/>
                    <a:lumOff val="35000"/>
                  </a:srgbClr>
                </a:solidFill>
                <a:latin typeface="Montserrat-Regular"/>
              </a:rPr>
              <a:t>onfiguration | </a:t>
            </a:r>
            <a:r>
              <a:rPr lang="fr" sz="2400" b="1" dirty="0" smtClean="0">
                <a:solidFill>
                  <a:srgbClr val="000000">
                    <a:lumMod val="65000"/>
                    <a:lumOff val="35000"/>
                  </a:srgbClr>
                </a:solidFill>
                <a:latin typeface="Montserrat-Regular"/>
              </a:rPr>
              <a:t>As a service</a:t>
            </a:r>
            <a:endParaRPr lang="fr" sz="2400" b="1" dirty="0">
              <a:solidFill>
                <a:srgbClr val="000000">
                  <a:lumMod val="65000"/>
                  <a:lumOff val="35000"/>
                </a:srgbClr>
              </a:solidFill>
              <a:latin typeface="Montserrat-Regular"/>
            </a:endParaRPr>
          </a:p>
        </p:txBody>
      </p:sp>
      <p:pic>
        <p:nvPicPr>
          <p:cNvPr id="8" name="Picture 2" descr="https://bytebucket.org/nicolas_martignole/devoxxfr_templates/raw/2f6a4b1548672b14bcac6c9ee8b1e37b52c0b212/images/logos%20Devoxx%20France/logo-texte-devoxx-france-4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01830" y="4841948"/>
            <a:ext cx="1019831" cy="276999"/>
          </a:xfrm>
          <a:prstGeom prst="rect">
            <a:avLst/>
          </a:prstGeom>
          <a:noFill/>
        </p:spPr>
        <p:txBody>
          <a:bodyPr wrap="none" rtlCol="0">
            <a:spAutoFit/>
          </a:bodyPr>
          <a:lstStyle/>
          <a:p>
            <a:r>
              <a:rPr lang="fr-FR" sz="1200" dirty="0" smtClean="0">
                <a:solidFill>
                  <a:srgbClr val="FFFFFF">
                    <a:lumMod val="50000"/>
                  </a:srgbClr>
                </a:solidFill>
                <a:latin typeface="Montserrat-Regular"/>
              </a:rPr>
              <a:t>#</a:t>
            </a:r>
            <a:r>
              <a:rPr lang="fr-FR" sz="1200" dirty="0" err="1" smtClean="0">
                <a:solidFill>
                  <a:srgbClr val="FFFFFF">
                    <a:lumMod val="50000"/>
                  </a:srgbClr>
                </a:solidFill>
                <a:latin typeface="Montserrat-Regular"/>
              </a:rPr>
              <a:t>DevoxxFR</a:t>
            </a:r>
            <a:endParaRPr lang="fr-FR" sz="1200" dirty="0">
              <a:solidFill>
                <a:srgbClr val="FFFFFF">
                  <a:lumMod val="50000"/>
                </a:srgbClr>
              </a:solidFill>
              <a:latin typeface="Montserrat-Regular"/>
            </a:endParaRPr>
          </a:p>
        </p:txBody>
      </p:sp>
    </p:spTree>
    <p:extLst>
      <p:ext uri="{BB962C8B-B14F-4D97-AF65-F5344CB8AC3E}">
        <p14:creationId xmlns:p14="http://schemas.microsoft.com/office/powerpoint/2010/main" val="3131239911"/>
      </p:ext>
    </p:extLst>
  </p:cSld>
  <p:clrMapOvr>
    <a:masterClrMapping/>
  </p:clrMapOvr>
  <p:transition spd="slow" advTm="24959">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126" name="Shape 126"/>
          <p:cNvSpPr txBox="1"/>
          <p:nvPr/>
        </p:nvSpPr>
        <p:spPr>
          <a:xfrm>
            <a:off x="270225" y="243075"/>
            <a:ext cx="7335000" cy="567600"/>
          </a:xfrm>
          <a:prstGeom prst="rect">
            <a:avLst/>
          </a:prstGeom>
          <a:noFill/>
          <a:ln>
            <a:noFill/>
          </a:ln>
        </p:spPr>
        <p:txBody>
          <a:bodyPr lIns="91425" tIns="91425" rIns="91425" bIns="91425" anchor="ctr" anchorCtr="0">
            <a:noAutofit/>
          </a:bodyPr>
          <a:lstStyle/>
          <a:p>
            <a:pPr lvl="0" rtl="0">
              <a:spcBef>
                <a:spcPts val="0"/>
              </a:spcBef>
              <a:buNone/>
            </a:pPr>
            <a:r>
              <a:rPr lang="fr" sz="2800" b="1" dirty="0" smtClean="0">
                <a:solidFill>
                  <a:schemeClr val="tx1">
                    <a:lumMod val="65000"/>
                    <a:lumOff val="35000"/>
                  </a:schemeClr>
                </a:solidFill>
              </a:rPr>
              <a:t>Feature toggle for the </a:t>
            </a:r>
            <a:r>
              <a:rPr lang="fr" sz="2800" b="1" dirty="0" smtClean="0">
                <a:solidFill>
                  <a:schemeClr val="accent5"/>
                </a:solidFill>
              </a:rPr>
              <a:t>dev</a:t>
            </a:r>
            <a:endParaRPr lang="fr" sz="2800" b="1" dirty="0">
              <a:solidFill>
                <a:schemeClr val="accent5"/>
              </a:solidFill>
            </a:endParaRPr>
          </a:p>
          <a:p>
            <a:pPr lvl="0" rtl="0">
              <a:spcBef>
                <a:spcPts val="0"/>
              </a:spcBef>
              <a:buNone/>
            </a:pPr>
            <a:endParaRPr b="1" dirty="0">
              <a:solidFill>
                <a:srgbClr val="F3F3F3"/>
              </a:solidFill>
            </a:endParaRPr>
          </a:p>
        </p:txBody>
      </p:sp>
      <p:pic>
        <p:nvPicPr>
          <p:cNvPr id="14" name="Picture 2" descr="https://bytebucket.org/nicolas_martignole/devoxxfr_templates/raw/2f6a4b1548672b14bcac6c9ee8b1e37b52c0b212/images/logos%20Devoxx%20France/logo-texte-devoxx-france-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3904330946"/>
      </p:ext>
    </p:extLst>
  </p:cSld>
  <p:clrMapOvr>
    <a:masterClrMapping/>
  </p:clrMapOvr>
  <p:transition spd="slow" advTm="15071">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126" name="Shape 126"/>
          <p:cNvSpPr txBox="1"/>
          <p:nvPr/>
        </p:nvSpPr>
        <p:spPr>
          <a:xfrm>
            <a:off x="270225" y="243075"/>
            <a:ext cx="7335000" cy="567600"/>
          </a:xfrm>
          <a:prstGeom prst="rect">
            <a:avLst/>
          </a:prstGeom>
          <a:noFill/>
          <a:ln>
            <a:noFill/>
          </a:ln>
        </p:spPr>
        <p:txBody>
          <a:bodyPr lIns="91425" tIns="91425" rIns="91425" bIns="91425" anchor="ctr" anchorCtr="0">
            <a:noAutofit/>
          </a:bodyPr>
          <a:lstStyle/>
          <a:p>
            <a:pPr lvl="0" rtl="0">
              <a:spcBef>
                <a:spcPts val="0"/>
              </a:spcBef>
              <a:buNone/>
            </a:pPr>
            <a:r>
              <a:rPr lang="fr" sz="2800" b="1" dirty="0" smtClean="0">
                <a:solidFill>
                  <a:schemeClr val="tx1">
                    <a:lumMod val="65000"/>
                    <a:lumOff val="35000"/>
                  </a:schemeClr>
                </a:solidFill>
              </a:rPr>
              <a:t>Feature toggle for the </a:t>
            </a:r>
            <a:r>
              <a:rPr lang="fr" sz="2800" b="1" dirty="0" smtClean="0">
                <a:solidFill>
                  <a:schemeClr val="accent5"/>
                </a:solidFill>
              </a:rPr>
              <a:t>dev</a:t>
            </a:r>
            <a:endParaRPr lang="fr" sz="2800" b="1" dirty="0">
              <a:solidFill>
                <a:schemeClr val="accent5"/>
              </a:solidFill>
            </a:endParaRPr>
          </a:p>
          <a:p>
            <a:pPr lvl="0" rtl="0">
              <a:spcBef>
                <a:spcPts val="0"/>
              </a:spcBef>
              <a:buNone/>
            </a:pPr>
            <a:endParaRPr b="1" dirty="0">
              <a:solidFill>
                <a:srgbClr val="F3F3F3"/>
              </a:solidFill>
            </a:endParaRPr>
          </a:p>
        </p:txBody>
      </p:sp>
      <p:sp>
        <p:nvSpPr>
          <p:cNvPr id="129" name="Shape 129"/>
          <p:cNvSpPr txBox="1"/>
          <p:nvPr/>
        </p:nvSpPr>
        <p:spPr>
          <a:xfrm>
            <a:off x="890600" y="3498581"/>
            <a:ext cx="1760700" cy="730500"/>
          </a:xfrm>
          <a:prstGeom prst="rect">
            <a:avLst/>
          </a:prstGeom>
          <a:noFill/>
          <a:ln>
            <a:noFill/>
          </a:ln>
        </p:spPr>
        <p:txBody>
          <a:bodyPr lIns="91425" tIns="91425" rIns="91425" bIns="91425" anchor="t" anchorCtr="0">
            <a:noAutofit/>
          </a:bodyPr>
          <a:lstStyle/>
          <a:p>
            <a:pPr lvl="0" algn="ctr">
              <a:spcBef>
                <a:spcPts val="0"/>
              </a:spcBef>
              <a:buNone/>
            </a:pPr>
            <a:r>
              <a:rPr lang="fr" sz="1600" b="1" dirty="0" smtClean="0"/>
              <a:t>No more branches</a:t>
            </a:r>
            <a:endParaRPr lang="fr" sz="1600" b="1" dirty="0"/>
          </a:p>
        </p:txBody>
      </p:sp>
      <p:grpSp>
        <p:nvGrpSpPr>
          <p:cNvPr id="3" name="Group 2"/>
          <p:cNvGrpSpPr/>
          <p:nvPr/>
        </p:nvGrpSpPr>
        <p:grpSpPr>
          <a:xfrm rot="16200000">
            <a:off x="-178339" y="1698055"/>
            <a:ext cx="3898580" cy="1437418"/>
            <a:chOff x="-1161397" y="2162393"/>
            <a:chExt cx="5564415" cy="1970782"/>
          </a:xfrm>
        </p:grpSpPr>
        <p:pic>
          <p:nvPicPr>
            <p:cNvPr id="1026" name="Picture 2" descr="Résultat de recherche d'images pour &quot;git branch ic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397" y="2162394"/>
              <a:ext cx="3941562" cy="197078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64485" y="2162393"/>
              <a:ext cx="4767503" cy="1970782"/>
              <a:chOff x="-335456" y="2162393"/>
              <a:chExt cx="4767503" cy="1970782"/>
            </a:xfrm>
          </p:grpSpPr>
          <p:pic>
            <p:nvPicPr>
              <p:cNvPr id="12" name="Picture 2" descr="Résultat de recherche d'images pour &quot;git branch ic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56" y="2162394"/>
                <a:ext cx="3941562" cy="19707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ésultat de recherche d'images pour &quot;git branch ic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85" y="2162393"/>
                <a:ext cx="3941562" cy="197078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4" name="Picture 2" descr="https://bytebucket.org/nicolas_martignole/devoxxfr_templates/raw/2f6a4b1548672b14bcac6c9ee8b1e37b52c0b212/images/logos%20Devoxx%20France/logo-texte-devoxx-france-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685130187"/>
      </p:ext>
    </p:extLst>
  </p:cSld>
  <p:clrMapOvr>
    <a:masterClrMapping/>
  </p:clrMapOvr>
  <mc:AlternateContent xmlns:mc="http://schemas.openxmlformats.org/markup-compatibility/2006" xmlns:p14="http://schemas.microsoft.com/office/powerpoint/2010/main">
    <mc:Choice Requires="p14">
      <p:transition spd="med" p14:dur="700" advTm="25298">
        <p:fade/>
      </p:transition>
    </mc:Choice>
    <mc:Fallback xmlns="">
      <p:transition spd="med" advTm="25298">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126" name="Shape 126"/>
          <p:cNvSpPr txBox="1"/>
          <p:nvPr/>
        </p:nvSpPr>
        <p:spPr>
          <a:xfrm>
            <a:off x="270225" y="243075"/>
            <a:ext cx="7335000" cy="567600"/>
          </a:xfrm>
          <a:prstGeom prst="rect">
            <a:avLst/>
          </a:prstGeom>
          <a:noFill/>
          <a:ln>
            <a:noFill/>
          </a:ln>
        </p:spPr>
        <p:txBody>
          <a:bodyPr lIns="91425" tIns="91425" rIns="91425" bIns="91425" anchor="ctr" anchorCtr="0">
            <a:noAutofit/>
          </a:bodyPr>
          <a:lstStyle/>
          <a:p>
            <a:pPr lvl="0" rtl="0">
              <a:spcBef>
                <a:spcPts val="0"/>
              </a:spcBef>
              <a:buNone/>
            </a:pPr>
            <a:r>
              <a:rPr lang="fr" sz="2800" b="1" dirty="0" smtClean="0">
                <a:solidFill>
                  <a:schemeClr val="tx1">
                    <a:lumMod val="65000"/>
                    <a:lumOff val="35000"/>
                  </a:schemeClr>
                </a:solidFill>
              </a:rPr>
              <a:t>Feature toggle for the </a:t>
            </a:r>
            <a:r>
              <a:rPr lang="fr" sz="2800" b="1" dirty="0" smtClean="0">
                <a:solidFill>
                  <a:schemeClr val="accent5"/>
                </a:solidFill>
              </a:rPr>
              <a:t>dev</a:t>
            </a:r>
            <a:endParaRPr lang="fr" sz="2800" b="1" dirty="0">
              <a:solidFill>
                <a:schemeClr val="accent5"/>
              </a:solidFill>
            </a:endParaRPr>
          </a:p>
          <a:p>
            <a:pPr lvl="0" rtl="0">
              <a:spcBef>
                <a:spcPts val="0"/>
              </a:spcBef>
              <a:buNone/>
            </a:pPr>
            <a:endParaRPr b="1" dirty="0">
              <a:solidFill>
                <a:srgbClr val="F3F3F3"/>
              </a:solidFill>
            </a:endParaRPr>
          </a:p>
        </p:txBody>
      </p:sp>
      <p:sp>
        <p:nvSpPr>
          <p:cNvPr id="129" name="Shape 129"/>
          <p:cNvSpPr txBox="1"/>
          <p:nvPr/>
        </p:nvSpPr>
        <p:spPr>
          <a:xfrm>
            <a:off x="890600" y="3498581"/>
            <a:ext cx="1760700" cy="730500"/>
          </a:xfrm>
          <a:prstGeom prst="rect">
            <a:avLst/>
          </a:prstGeom>
          <a:noFill/>
          <a:ln>
            <a:noFill/>
          </a:ln>
        </p:spPr>
        <p:txBody>
          <a:bodyPr lIns="91425" tIns="91425" rIns="91425" bIns="91425" anchor="t" anchorCtr="0">
            <a:noAutofit/>
          </a:bodyPr>
          <a:lstStyle/>
          <a:p>
            <a:pPr lvl="0" algn="ctr">
              <a:spcBef>
                <a:spcPts val="0"/>
              </a:spcBef>
              <a:buNone/>
            </a:pPr>
            <a:r>
              <a:rPr lang="fr" sz="1600" b="1" dirty="0" smtClean="0"/>
              <a:t>No more branches</a:t>
            </a:r>
            <a:endParaRPr lang="fr" sz="1600" b="1" dirty="0"/>
          </a:p>
        </p:txBody>
      </p:sp>
      <p:sp>
        <p:nvSpPr>
          <p:cNvPr id="130" name="Shape 130"/>
          <p:cNvSpPr txBox="1"/>
          <p:nvPr/>
        </p:nvSpPr>
        <p:spPr>
          <a:xfrm>
            <a:off x="2651300" y="3511551"/>
            <a:ext cx="2890764" cy="730500"/>
          </a:xfrm>
          <a:prstGeom prst="rect">
            <a:avLst/>
          </a:prstGeom>
          <a:noFill/>
          <a:ln>
            <a:noFill/>
          </a:ln>
        </p:spPr>
        <p:txBody>
          <a:bodyPr lIns="91425" tIns="91425" rIns="91425" bIns="91425" anchor="t" anchorCtr="0">
            <a:noAutofit/>
          </a:bodyPr>
          <a:lstStyle/>
          <a:p>
            <a:pPr lvl="0" algn="ctr" rtl="0">
              <a:spcBef>
                <a:spcPts val="0"/>
              </a:spcBef>
              <a:buNone/>
            </a:pPr>
            <a:r>
              <a:rPr lang="fr" sz="1600" b="1" dirty="0" smtClean="0"/>
              <a:t>Clean &amp; Tested</a:t>
            </a:r>
          </a:p>
        </p:txBody>
      </p:sp>
      <p:grpSp>
        <p:nvGrpSpPr>
          <p:cNvPr id="3" name="Group 2"/>
          <p:cNvGrpSpPr/>
          <p:nvPr/>
        </p:nvGrpSpPr>
        <p:grpSpPr>
          <a:xfrm rot="16200000">
            <a:off x="-178339" y="1698055"/>
            <a:ext cx="3898580" cy="1437418"/>
            <a:chOff x="-1161397" y="2162393"/>
            <a:chExt cx="5564415" cy="1970782"/>
          </a:xfrm>
        </p:grpSpPr>
        <p:pic>
          <p:nvPicPr>
            <p:cNvPr id="1026" name="Picture 2" descr="Résultat de recherche d'images pour &quot;git branch ic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397" y="2162394"/>
              <a:ext cx="3941562" cy="197078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64485" y="2162393"/>
              <a:ext cx="4767503" cy="1970782"/>
              <a:chOff x="-335456" y="2162393"/>
              <a:chExt cx="4767503" cy="1970782"/>
            </a:xfrm>
          </p:grpSpPr>
          <p:pic>
            <p:nvPicPr>
              <p:cNvPr id="12" name="Picture 2" descr="Résultat de recherche d'images pour &quot;git branch ic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56" y="2162394"/>
                <a:ext cx="3941562" cy="19707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ésultat de recherche d'images pour &quot;git branch ic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85" y="2162393"/>
                <a:ext cx="3941562" cy="197078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30" name="Picture 6" descr="Résultat de recherche d'images pour &quot;unit test icon&quot;"/>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3375884" y="1674752"/>
            <a:ext cx="1640666" cy="16361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bytebucket.org/nicolas_martignole/devoxxfr_templates/raw/2f6a4b1548672b14bcac6c9ee8b1e37b52c0b212/images/logos%20Devoxx%20France/logo-texte-devoxx-france-4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1065570352"/>
      </p:ext>
    </p:extLst>
  </p:cSld>
  <p:clrMapOvr>
    <a:masterClrMapping/>
  </p:clrMapOvr>
  <mc:AlternateContent xmlns:mc="http://schemas.openxmlformats.org/markup-compatibility/2006" xmlns:p14="http://schemas.microsoft.com/office/powerpoint/2010/main">
    <mc:Choice Requires="p14">
      <p:transition spd="med" p14:dur="700" advTm="33587">
        <p:fade/>
      </p:transition>
    </mc:Choice>
    <mc:Fallback xmlns="">
      <p:transition spd="med" advTm="33587">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126" name="Shape 126"/>
          <p:cNvSpPr txBox="1"/>
          <p:nvPr/>
        </p:nvSpPr>
        <p:spPr>
          <a:xfrm>
            <a:off x="270225" y="243075"/>
            <a:ext cx="7335000" cy="567600"/>
          </a:xfrm>
          <a:prstGeom prst="rect">
            <a:avLst/>
          </a:prstGeom>
          <a:noFill/>
          <a:ln>
            <a:noFill/>
          </a:ln>
        </p:spPr>
        <p:txBody>
          <a:bodyPr lIns="91425" tIns="91425" rIns="91425" bIns="91425" anchor="ctr" anchorCtr="0">
            <a:noAutofit/>
          </a:bodyPr>
          <a:lstStyle/>
          <a:p>
            <a:pPr lvl="0" rtl="0">
              <a:spcBef>
                <a:spcPts val="0"/>
              </a:spcBef>
              <a:buNone/>
            </a:pPr>
            <a:r>
              <a:rPr lang="fr" sz="2800" b="1" dirty="0" smtClean="0">
                <a:solidFill>
                  <a:schemeClr val="tx1">
                    <a:lumMod val="65000"/>
                    <a:lumOff val="35000"/>
                  </a:schemeClr>
                </a:solidFill>
              </a:rPr>
              <a:t>Feature toggle for the </a:t>
            </a:r>
            <a:r>
              <a:rPr lang="fr" sz="2800" b="1" dirty="0" smtClean="0">
                <a:solidFill>
                  <a:schemeClr val="accent5"/>
                </a:solidFill>
              </a:rPr>
              <a:t>dev</a:t>
            </a:r>
            <a:endParaRPr lang="fr" sz="2800" b="1" dirty="0">
              <a:solidFill>
                <a:schemeClr val="accent5"/>
              </a:solidFill>
            </a:endParaRPr>
          </a:p>
          <a:p>
            <a:pPr lvl="0" rtl="0">
              <a:spcBef>
                <a:spcPts val="0"/>
              </a:spcBef>
              <a:buNone/>
            </a:pPr>
            <a:endParaRPr b="1" dirty="0">
              <a:solidFill>
                <a:srgbClr val="F3F3F3"/>
              </a:solidFill>
            </a:endParaRPr>
          </a:p>
        </p:txBody>
      </p:sp>
      <p:sp>
        <p:nvSpPr>
          <p:cNvPr id="129" name="Shape 129"/>
          <p:cNvSpPr txBox="1"/>
          <p:nvPr/>
        </p:nvSpPr>
        <p:spPr>
          <a:xfrm>
            <a:off x="890600" y="3498581"/>
            <a:ext cx="1760700" cy="730500"/>
          </a:xfrm>
          <a:prstGeom prst="rect">
            <a:avLst/>
          </a:prstGeom>
          <a:noFill/>
          <a:ln>
            <a:noFill/>
          </a:ln>
        </p:spPr>
        <p:txBody>
          <a:bodyPr lIns="91425" tIns="91425" rIns="91425" bIns="91425" anchor="t" anchorCtr="0">
            <a:noAutofit/>
          </a:bodyPr>
          <a:lstStyle/>
          <a:p>
            <a:pPr lvl="0" algn="ctr">
              <a:spcBef>
                <a:spcPts val="0"/>
              </a:spcBef>
              <a:buNone/>
            </a:pPr>
            <a:r>
              <a:rPr lang="fr" sz="1600" b="1" dirty="0" smtClean="0"/>
              <a:t>No more branches</a:t>
            </a:r>
            <a:endParaRPr lang="fr" sz="1600" b="1" dirty="0"/>
          </a:p>
        </p:txBody>
      </p:sp>
      <p:sp>
        <p:nvSpPr>
          <p:cNvPr id="130" name="Shape 130"/>
          <p:cNvSpPr txBox="1"/>
          <p:nvPr/>
        </p:nvSpPr>
        <p:spPr>
          <a:xfrm>
            <a:off x="2651300" y="3511551"/>
            <a:ext cx="2890764" cy="730500"/>
          </a:xfrm>
          <a:prstGeom prst="rect">
            <a:avLst/>
          </a:prstGeom>
          <a:noFill/>
          <a:ln>
            <a:noFill/>
          </a:ln>
        </p:spPr>
        <p:txBody>
          <a:bodyPr lIns="91425" tIns="91425" rIns="91425" bIns="91425" anchor="t" anchorCtr="0">
            <a:noAutofit/>
          </a:bodyPr>
          <a:lstStyle/>
          <a:p>
            <a:pPr lvl="0" algn="ctr" rtl="0">
              <a:spcBef>
                <a:spcPts val="0"/>
              </a:spcBef>
              <a:buNone/>
            </a:pPr>
            <a:r>
              <a:rPr lang="fr" sz="1600" b="1" dirty="0" smtClean="0"/>
              <a:t>Clean &amp; Tested</a:t>
            </a:r>
          </a:p>
        </p:txBody>
      </p:sp>
      <p:sp>
        <p:nvSpPr>
          <p:cNvPr id="132" name="Shape 132"/>
          <p:cNvSpPr txBox="1"/>
          <p:nvPr/>
        </p:nvSpPr>
        <p:spPr>
          <a:xfrm>
            <a:off x="5831381" y="3561320"/>
            <a:ext cx="2151600" cy="672600"/>
          </a:xfrm>
          <a:prstGeom prst="rect">
            <a:avLst/>
          </a:prstGeom>
          <a:noFill/>
          <a:ln>
            <a:noFill/>
          </a:ln>
        </p:spPr>
        <p:txBody>
          <a:bodyPr lIns="91425" tIns="91425" rIns="91425" bIns="91425" anchor="t" anchorCtr="0">
            <a:noAutofit/>
          </a:bodyPr>
          <a:lstStyle/>
          <a:p>
            <a:pPr lvl="0" algn="ctr"/>
            <a:r>
              <a:rPr lang="fr-FR" sz="1600" b="1" dirty="0" err="1"/>
              <a:t>Continuous</a:t>
            </a:r>
            <a:r>
              <a:rPr lang="fr-FR" sz="1600" b="1" dirty="0"/>
              <a:t> </a:t>
            </a:r>
            <a:r>
              <a:rPr lang="fr-FR" sz="1600" b="1" dirty="0" err="1" smtClean="0"/>
              <a:t>integration</a:t>
            </a:r>
            <a:endParaRPr lang="fr" sz="1600" b="1" dirty="0"/>
          </a:p>
        </p:txBody>
      </p:sp>
      <p:grpSp>
        <p:nvGrpSpPr>
          <p:cNvPr id="3" name="Group 2"/>
          <p:cNvGrpSpPr/>
          <p:nvPr/>
        </p:nvGrpSpPr>
        <p:grpSpPr>
          <a:xfrm rot="16200000">
            <a:off x="-178339" y="1698055"/>
            <a:ext cx="3898580" cy="1437418"/>
            <a:chOff x="-1161397" y="2162393"/>
            <a:chExt cx="5564415" cy="1970782"/>
          </a:xfrm>
        </p:grpSpPr>
        <p:pic>
          <p:nvPicPr>
            <p:cNvPr id="1026" name="Picture 2" descr="Résultat de recherche d'images pour &quot;git branch ic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1397" y="2162394"/>
              <a:ext cx="3941562" cy="197078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64485" y="2162393"/>
              <a:ext cx="4767503" cy="1970782"/>
              <a:chOff x="-335456" y="2162393"/>
              <a:chExt cx="4767503" cy="1970782"/>
            </a:xfrm>
          </p:grpSpPr>
          <p:pic>
            <p:nvPicPr>
              <p:cNvPr id="12" name="Picture 2" descr="Résultat de recherche d'images pour &quot;git branch ic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456" y="2162394"/>
                <a:ext cx="3941562" cy="19707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Résultat de recherche d'images pour &quot;git branch icon&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85" y="2162393"/>
                <a:ext cx="3941562" cy="1970781"/>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28" name="Picture 4" descr="Résultat de recherche d'images pour &quot;deployment icon&quot;"/>
          <p:cNvPicPr>
            <a:picLocks noChangeAspect="1" noChangeArrowheads="1"/>
          </p:cNvPicPr>
          <p:nvPr/>
        </p:nvPicPr>
        <p:blipFill>
          <a:blip r:embed="rId4">
            <a:biLevel thresh="75000"/>
            <a:extLst>
              <a:ext uri="{28A0092B-C50C-407E-A947-70E740481C1C}">
                <a14:useLocalDpi xmlns:a14="http://schemas.microsoft.com/office/drawing/2010/main" val="0"/>
              </a:ext>
            </a:extLst>
          </a:blip>
          <a:srcRect/>
          <a:stretch>
            <a:fillRect/>
          </a:stretch>
        </p:blipFill>
        <p:spPr bwMode="auto">
          <a:xfrm>
            <a:off x="5972366" y="1544039"/>
            <a:ext cx="1869631" cy="18696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ésultat de recherche d'images pour &quot;unit test icon&quot;"/>
          <p:cNvPicPr>
            <a:picLocks noChangeAspect="1" noChangeArrowheads="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3375884" y="1674752"/>
            <a:ext cx="1640666" cy="163612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bytebucket.org/nicolas_martignole/devoxxfr_templates/raw/2f6a4b1548672b14bcac6c9ee8b1e37b52c0b212/images/logos%20Devoxx%20France/logo-texte-devoxx-france-4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4130033958"/>
      </p:ext>
    </p:extLst>
  </p:cSld>
  <p:clrMapOvr>
    <a:masterClrMapping/>
  </p:clrMapOvr>
  <mc:AlternateContent xmlns:mc="http://schemas.openxmlformats.org/markup-compatibility/2006" xmlns:p14="http://schemas.microsoft.com/office/powerpoint/2010/main">
    <mc:Choice Requires="p14">
      <p:transition spd="med" p14:dur="700" advTm="19243">
        <p:fade/>
      </p:transition>
    </mc:Choice>
    <mc:Fallback xmlns="">
      <p:transition spd="med" advTm="19243">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126" name="Shape 126"/>
          <p:cNvSpPr txBox="1"/>
          <p:nvPr/>
        </p:nvSpPr>
        <p:spPr>
          <a:xfrm>
            <a:off x="270225" y="243075"/>
            <a:ext cx="7335000" cy="567600"/>
          </a:xfrm>
          <a:prstGeom prst="rect">
            <a:avLst/>
          </a:prstGeom>
          <a:noFill/>
          <a:ln>
            <a:noFill/>
          </a:ln>
        </p:spPr>
        <p:txBody>
          <a:bodyPr lIns="91425" tIns="91425" rIns="91425" bIns="91425" anchor="ctr" anchorCtr="0">
            <a:noAutofit/>
          </a:bodyPr>
          <a:lstStyle/>
          <a:p>
            <a:pPr lvl="0" rtl="0">
              <a:spcBef>
                <a:spcPts val="0"/>
              </a:spcBef>
              <a:buNone/>
            </a:pPr>
            <a:r>
              <a:rPr lang="fr" sz="2800" b="1" dirty="0" smtClean="0">
                <a:solidFill>
                  <a:schemeClr val="bg2">
                    <a:lumMod val="75000"/>
                  </a:schemeClr>
                </a:solidFill>
              </a:rPr>
              <a:t>Feature toggle for the </a:t>
            </a:r>
            <a:r>
              <a:rPr lang="fr" sz="2800" b="1" dirty="0" smtClean="0">
                <a:solidFill>
                  <a:schemeClr val="accent5"/>
                </a:solidFill>
              </a:rPr>
              <a:t>business</a:t>
            </a:r>
            <a:endParaRPr lang="fr" sz="2800" b="1" dirty="0">
              <a:solidFill>
                <a:schemeClr val="accent5"/>
              </a:solidFill>
            </a:endParaRPr>
          </a:p>
          <a:p>
            <a:pPr lvl="0" rtl="0">
              <a:spcBef>
                <a:spcPts val="0"/>
              </a:spcBef>
              <a:buNone/>
            </a:pPr>
            <a:endParaRPr sz="1100" b="1" dirty="0">
              <a:solidFill>
                <a:srgbClr val="F3F3F3"/>
              </a:solidFill>
            </a:endParaRPr>
          </a:p>
        </p:txBody>
      </p:sp>
      <p:pic>
        <p:nvPicPr>
          <p:cNvPr id="3" name="Picture 2" descr="https://bytebucket.org/nicolas_martignole/devoxxfr_templates/raw/2f6a4b1548672b14bcac6c9ee8b1e37b52c0b212/images/logos%20Devoxx%20France/logo-texte-devoxx-france-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4226361161"/>
      </p:ext>
    </p:extLst>
  </p:cSld>
  <p:clrMapOvr>
    <a:masterClrMapping/>
  </p:clrMapOvr>
  <p:transition spd="slow" advTm="15044">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126" name="Shape 126"/>
          <p:cNvSpPr txBox="1"/>
          <p:nvPr/>
        </p:nvSpPr>
        <p:spPr>
          <a:xfrm>
            <a:off x="270225" y="243075"/>
            <a:ext cx="7335000" cy="567600"/>
          </a:xfrm>
          <a:prstGeom prst="rect">
            <a:avLst/>
          </a:prstGeom>
          <a:noFill/>
          <a:ln>
            <a:noFill/>
          </a:ln>
        </p:spPr>
        <p:txBody>
          <a:bodyPr lIns="91425" tIns="91425" rIns="91425" bIns="91425" anchor="ctr" anchorCtr="0">
            <a:noAutofit/>
          </a:bodyPr>
          <a:lstStyle/>
          <a:p>
            <a:pPr lvl="0" rtl="0">
              <a:spcBef>
                <a:spcPts val="0"/>
              </a:spcBef>
              <a:buNone/>
            </a:pPr>
            <a:r>
              <a:rPr lang="fr" sz="2800" b="1" dirty="0" smtClean="0">
                <a:solidFill>
                  <a:schemeClr val="bg2">
                    <a:lumMod val="75000"/>
                  </a:schemeClr>
                </a:solidFill>
              </a:rPr>
              <a:t>Feature toggle for the </a:t>
            </a:r>
            <a:r>
              <a:rPr lang="fr" sz="2800" b="1" dirty="0" smtClean="0">
                <a:solidFill>
                  <a:schemeClr val="accent5"/>
                </a:solidFill>
              </a:rPr>
              <a:t>business</a:t>
            </a:r>
            <a:endParaRPr lang="fr" sz="2800" b="1" dirty="0">
              <a:solidFill>
                <a:schemeClr val="accent5"/>
              </a:solidFill>
            </a:endParaRPr>
          </a:p>
          <a:p>
            <a:pPr lvl="0" rtl="0">
              <a:spcBef>
                <a:spcPts val="0"/>
              </a:spcBef>
              <a:buNone/>
            </a:pPr>
            <a:endParaRPr sz="1100" b="1" dirty="0">
              <a:solidFill>
                <a:srgbClr val="F3F3F3"/>
              </a:solidFill>
            </a:endParaRPr>
          </a:p>
        </p:txBody>
      </p:sp>
      <p:sp>
        <p:nvSpPr>
          <p:cNvPr id="129" name="Shape 129"/>
          <p:cNvSpPr txBox="1"/>
          <p:nvPr/>
        </p:nvSpPr>
        <p:spPr>
          <a:xfrm>
            <a:off x="1272133" y="3542309"/>
            <a:ext cx="969180" cy="375715"/>
          </a:xfrm>
          <a:prstGeom prst="rect">
            <a:avLst/>
          </a:prstGeom>
          <a:noFill/>
          <a:ln>
            <a:noFill/>
          </a:ln>
        </p:spPr>
        <p:txBody>
          <a:bodyPr lIns="91425" tIns="91425" rIns="91425" bIns="91425" anchor="t" anchorCtr="0">
            <a:noAutofit/>
          </a:bodyPr>
          <a:lstStyle/>
          <a:p>
            <a:pPr lvl="0"/>
            <a:r>
              <a:rPr lang="fr" sz="1600" b="1" dirty="0" smtClean="0"/>
              <a:t>FAST</a:t>
            </a:r>
            <a:endParaRPr lang="fr" sz="2400" b="1" dirty="0"/>
          </a:p>
        </p:txBody>
      </p:sp>
      <p:pic>
        <p:nvPicPr>
          <p:cNvPr id="8" name="Picture 4" descr="Résultat de recherche d'images pour &quot;quick icon&quot;"/>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13366" y="1783776"/>
            <a:ext cx="1606702" cy="1606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bytebucket.org/nicolas_martignole/devoxxfr_templates/raw/2f6a4b1548672b14bcac6c9ee8b1e37b52c0b212/images/logos%20Devoxx%20France/logo-texte-devoxx-france-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924481988"/>
      </p:ext>
    </p:extLst>
  </p:cSld>
  <p:clrMapOvr>
    <a:masterClrMapping/>
  </p:clrMapOvr>
  <mc:AlternateContent xmlns:mc="http://schemas.openxmlformats.org/markup-compatibility/2006" xmlns:p14="http://schemas.microsoft.com/office/powerpoint/2010/main">
    <mc:Choice Requires="p14">
      <p:transition spd="med" p14:dur="700" advTm="25329">
        <p:fade/>
      </p:transition>
    </mc:Choice>
    <mc:Fallback xmlns="">
      <p:transition spd="med" advTm="25329">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126" name="Shape 126"/>
          <p:cNvSpPr txBox="1"/>
          <p:nvPr/>
        </p:nvSpPr>
        <p:spPr>
          <a:xfrm>
            <a:off x="270225" y="243075"/>
            <a:ext cx="7335000" cy="567600"/>
          </a:xfrm>
          <a:prstGeom prst="rect">
            <a:avLst/>
          </a:prstGeom>
          <a:noFill/>
          <a:ln>
            <a:noFill/>
          </a:ln>
        </p:spPr>
        <p:txBody>
          <a:bodyPr lIns="91425" tIns="91425" rIns="91425" bIns="91425" anchor="ctr" anchorCtr="0">
            <a:noAutofit/>
          </a:bodyPr>
          <a:lstStyle/>
          <a:p>
            <a:pPr lvl="0" rtl="0">
              <a:spcBef>
                <a:spcPts val="0"/>
              </a:spcBef>
              <a:buNone/>
            </a:pPr>
            <a:r>
              <a:rPr lang="fr" sz="2800" b="1" dirty="0" smtClean="0">
                <a:solidFill>
                  <a:schemeClr val="bg2">
                    <a:lumMod val="75000"/>
                  </a:schemeClr>
                </a:solidFill>
              </a:rPr>
              <a:t>Feature toggle for the </a:t>
            </a:r>
            <a:r>
              <a:rPr lang="fr" sz="2800" b="1" dirty="0" smtClean="0">
                <a:solidFill>
                  <a:schemeClr val="accent5"/>
                </a:solidFill>
              </a:rPr>
              <a:t>business</a:t>
            </a:r>
            <a:endParaRPr lang="fr" sz="2800" b="1" dirty="0">
              <a:solidFill>
                <a:schemeClr val="accent5"/>
              </a:solidFill>
            </a:endParaRPr>
          </a:p>
          <a:p>
            <a:pPr lvl="0" rtl="0">
              <a:spcBef>
                <a:spcPts val="0"/>
              </a:spcBef>
              <a:buNone/>
            </a:pPr>
            <a:endParaRPr sz="1100" b="1" dirty="0">
              <a:solidFill>
                <a:srgbClr val="F3F3F3"/>
              </a:solidFill>
            </a:endParaRPr>
          </a:p>
        </p:txBody>
      </p:sp>
      <p:sp>
        <p:nvSpPr>
          <p:cNvPr id="129" name="Shape 129"/>
          <p:cNvSpPr txBox="1"/>
          <p:nvPr/>
        </p:nvSpPr>
        <p:spPr>
          <a:xfrm>
            <a:off x="1272133" y="3542309"/>
            <a:ext cx="969180" cy="375715"/>
          </a:xfrm>
          <a:prstGeom prst="rect">
            <a:avLst/>
          </a:prstGeom>
          <a:noFill/>
          <a:ln>
            <a:noFill/>
          </a:ln>
        </p:spPr>
        <p:txBody>
          <a:bodyPr lIns="91425" tIns="91425" rIns="91425" bIns="91425" anchor="t" anchorCtr="0">
            <a:noAutofit/>
          </a:bodyPr>
          <a:lstStyle/>
          <a:p>
            <a:pPr lvl="0"/>
            <a:r>
              <a:rPr lang="fr" sz="1600" b="1" dirty="0" smtClean="0"/>
              <a:t>FAST</a:t>
            </a:r>
            <a:endParaRPr lang="fr" sz="2400" b="1" dirty="0"/>
          </a:p>
        </p:txBody>
      </p:sp>
      <p:sp>
        <p:nvSpPr>
          <p:cNvPr id="130" name="Shape 130"/>
          <p:cNvSpPr txBox="1"/>
          <p:nvPr/>
        </p:nvSpPr>
        <p:spPr>
          <a:xfrm>
            <a:off x="3138986" y="3542309"/>
            <a:ext cx="2386743" cy="384610"/>
          </a:xfrm>
          <a:prstGeom prst="rect">
            <a:avLst/>
          </a:prstGeom>
          <a:noFill/>
          <a:ln>
            <a:noFill/>
          </a:ln>
        </p:spPr>
        <p:txBody>
          <a:bodyPr lIns="91425" tIns="91425" rIns="91425" bIns="91425" anchor="t" anchorCtr="0">
            <a:noAutofit/>
          </a:bodyPr>
          <a:lstStyle/>
          <a:p>
            <a:pPr lvl="0" algn="ctr"/>
            <a:r>
              <a:rPr lang="fr" sz="1600" b="1" dirty="0" smtClean="0"/>
              <a:t>FEEDBACK</a:t>
            </a:r>
            <a:endParaRPr lang="fr" sz="1800" b="1" dirty="0"/>
          </a:p>
        </p:txBody>
      </p:sp>
      <p:pic>
        <p:nvPicPr>
          <p:cNvPr id="8" name="Picture 4" descr="Résultat de recherche d'images pour &quot;quick icon&quot;"/>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13366" y="1783776"/>
            <a:ext cx="1606702" cy="16067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feedback ic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5044" y="1783776"/>
            <a:ext cx="1684631" cy="16846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bytebucket.org/nicolas_martignole/devoxxfr_templates/raw/2f6a4b1548672b14bcac6c9ee8b1e37b52c0b212/images/logos%20Devoxx%20France/logo-texte-devoxx-france-4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4164942118"/>
      </p:ext>
    </p:extLst>
  </p:cSld>
  <p:clrMapOvr>
    <a:masterClrMapping/>
  </p:clrMapOvr>
  <mc:AlternateContent xmlns:mc="http://schemas.openxmlformats.org/markup-compatibility/2006" xmlns:p14="http://schemas.microsoft.com/office/powerpoint/2010/main">
    <mc:Choice Requires="p14">
      <p:transition spd="med" p14:dur="700" advTm="12069">
        <p:fade/>
      </p:transition>
    </mc:Choice>
    <mc:Fallback xmlns="">
      <p:transition spd="med" advTm="12069">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66"/>
        <p:cNvGrpSpPr/>
        <p:nvPr/>
      </p:nvGrpSpPr>
      <p:grpSpPr>
        <a:xfrm>
          <a:off x="0" y="0"/>
          <a:ext cx="0" cy="0"/>
          <a:chOff x="0" y="0"/>
          <a:chExt cx="0" cy="0"/>
        </a:xfrm>
      </p:grpSpPr>
      <p:pic>
        <p:nvPicPr>
          <p:cNvPr id="19" name="Picture 2" descr="https://bytebucket.org/nicolas_martignole/devoxxfr_templates/raw/2f6a4b1548672b14bcac6c9ee8b1e37b52c0b212/images/logos%20Devoxx%20France/logo-texte-devoxx-france-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pic>
        <p:nvPicPr>
          <p:cNvPr id="1026" name="Picture 2" descr="https://pbs.twimg.com/media/C7dkmA8W4Ag9q2a.jpg:large"/>
          <p:cNvPicPr>
            <a:picLocks noChangeAspect="1" noChangeArrowheads="1"/>
          </p:cNvPicPr>
          <p:nvPr/>
        </p:nvPicPr>
        <p:blipFill rotWithShape="1">
          <a:blip r:embed="rId4">
            <a:extLst>
              <a:ext uri="{28A0092B-C50C-407E-A947-70E740481C1C}">
                <a14:useLocalDpi xmlns:a14="http://schemas.microsoft.com/office/drawing/2010/main" val="0"/>
              </a:ext>
            </a:extLst>
          </a:blip>
          <a:srcRect t="10647"/>
          <a:stretch/>
        </p:blipFill>
        <p:spPr bwMode="auto">
          <a:xfrm>
            <a:off x="2093923" y="496953"/>
            <a:ext cx="4956154" cy="3514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93923" y="4042811"/>
            <a:ext cx="4956154" cy="523220"/>
          </a:xfrm>
          <a:prstGeom prst="rect">
            <a:avLst/>
          </a:prstGeom>
        </p:spPr>
        <p:txBody>
          <a:bodyPr wrap="square">
            <a:spAutoFit/>
          </a:bodyPr>
          <a:lstStyle/>
          <a:p>
            <a:r>
              <a:rPr lang="en-US" i="1" dirty="0">
                <a:solidFill>
                  <a:srgbClr val="14171A"/>
                </a:solidFill>
                <a:latin typeface="Arial" panose="020B0604020202020204" pitchFamily="34" charset="0"/>
              </a:rPr>
              <a:t>Simple branching strategy chart used </a:t>
            </a:r>
            <a:r>
              <a:rPr lang="en-US" i="1" dirty="0" smtClean="0">
                <a:solidFill>
                  <a:srgbClr val="14171A"/>
                </a:solidFill>
                <a:latin typeface="Arial" panose="020B0604020202020204" pitchFamily="34" charset="0"/>
              </a:rPr>
              <a:t>in </a:t>
            </a:r>
            <a:r>
              <a:rPr lang="en-US" i="1" dirty="0">
                <a:solidFill>
                  <a:srgbClr val="14171A"/>
                </a:solidFill>
                <a:latin typeface="Arial" panose="020B0604020202020204" pitchFamily="34" charset="0"/>
              </a:rPr>
              <a:t>many organizations today</a:t>
            </a:r>
            <a:r>
              <a:rPr lang="en-US" i="1" dirty="0" smtClean="0">
                <a:solidFill>
                  <a:srgbClr val="14171A"/>
                </a:solidFill>
                <a:latin typeface="Arial" panose="020B0604020202020204" pitchFamily="34" charset="0"/>
              </a:rPr>
              <a:t>. </a:t>
            </a:r>
            <a:r>
              <a:rPr lang="en-US" i="1" dirty="0">
                <a:solidFill>
                  <a:srgbClr val="0084B4"/>
                </a:solidFill>
                <a:latin typeface="Arial" panose="020B0604020202020204" pitchFamily="34" charset="0"/>
                <a:hlinkClick r:id="rId5"/>
              </a:rPr>
              <a:t>#DevOps</a:t>
            </a:r>
            <a:r>
              <a:rPr lang="en-US" i="1" dirty="0">
                <a:solidFill>
                  <a:srgbClr val="14171A"/>
                </a:solidFill>
                <a:latin typeface="Arial" panose="020B0604020202020204" pitchFamily="34" charset="0"/>
              </a:rPr>
              <a:t> </a:t>
            </a:r>
            <a:r>
              <a:rPr lang="en-US" i="1" dirty="0">
                <a:solidFill>
                  <a:srgbClr val="0084B4"/>
                </a:solidFill>
                <a:latin typeface="Arial" panose="020B0604020202020204" pitchFamily="34" charset="0"/>
                <a:hlinkClick r:id="rId6"/>
              </a:rPr>
              <a:t>#</a:t>
            </a:r>
            <a:r>
              <a:rPr lang="en-US" i="1" dirty="0" err="1" smtClean="0">
                <a:solidFill>
                  <a:srgbClr val="0084B4"/>
                </a:solidFill>
                <a:latin typeface="Arial" panose="020B0604020202020204" pitchFamily="34" charset="0"/>
                <a:hlinkClick r:id="rId6"/>
              </a:rPr>
              <a:t>ContinuousDelivery</a:t>
            </a:r>
            <a:r>
              <a:rPr lang="en-US" i="1" dirty="0">
                <a:solidFill>
                  <a:srgbClr val="0084B4"/>
                </a:solidFill>
                <a:latin typeface="Arial" panose="020B0604020202020204" pitchFamily="34" charset="0"/>
              </a:rPr>
              <a:t> </a:t>
            </a:r>
            <a:r>
              <a:rPr lang="en-US" sz="1100" i="1" dirty="0">
                <a:solidFill>
                  <a:schemeClr val="bg2"/>
                </a:solidFill>
                <a:latin typeface="Arial" panose="020B0604020202020204" pitchFamily="34" charset="0"/>
              </a:rPr>
              <a:t>@</a:t>
            </a:r>
            <a:r>
              <a:rPr lang="en-US" sz="1100" i="1" dirty="0" err="1">
                <a:solidFill>
                  <a:schemeClr val="bg2"/>
                </a:solidFill>
                <a:latin typeface="Arial" panose="020B0604020202020204" pitchFamily="34" charset="0"/>
              </a:rPr>
              <a:t>tommysdk</a:t>
            </a:r>
            <a:endParaRPr lang="fr-FR" i="1" dirty="0">
              <a:solidFill>
                <a:schemeClr val="bg2"/>
              </a:solidFill>
            </a:endParaRPr>
          </a:p>
        </p:txBody>
      </p:sp>
    </p:spTree>
  </p:cSld>
  <p:clrMapOvr>
    <a:masterClrMapping/>
  </p:clrMapOvr>
  <p:transition spd="slow" advTm="36951">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126" name="Shape 126"/>
          <p:cNvSpPr txBox="1"/>
          <p:nvPr/>
        </p:nvSpPr>
        <p:spPr>
          <a:xfrm>
            <a:off x="270225" y="243075"/>
            <a:ext cx="7335000" cy="567600"/>
          </a:xfrm>
          <a:prstGeom prst="rect">
            <a:avLst/>
          </a:prstGeom>
          <a:noFill/>
          <a:ln>
            <a:noFill/>
          </a:ln>
        </p:spPr>
        <p:txBody>
          <a:bodyPr lIns="91425" tIns="91425" rIns="91425" bIns="91425" anchor="ctr" anchorCtr="0">
            <a:noAutofit/>
          </a:bodyPr>
          <a:lstStyle/>
          <a:p>
            <a:pPr lvl="0" rtl="0">
              <a:spcBef>
                <a:spcPts val="0"/>
              </a:spcBef>
              <a:buNone/>
            </a:pPr>
            <a:r>
              <a:rPr lang="fr" sz="2800" b="1" dirty="0" smtClean="0">
                <a:solidFill>
                  <a:schemeClr val="bg2">
                    <a:lumMod val="75000"/>
                  </a:schemeClr>
                </a:solidFill>
              </a:rPr>
              <a:t>Feature toggle for the </a:t>
            </a:r>
            <a:r>
              <a:rPr lang="fr" sz="2800" b="1" dirty="0" smtClean="0">
                <a:solidFill>
                  <a:schemeClr val="accent5"/>
                </a:solidFill>
              </a:rPr>
              <a:t>business</a:t>
            </a:r>
            <a:endParaRPr lang="fr" sz="2800" b="1" dirty="0">
              <a:solidFill>
                <a:schemeClr val="accent5"/>
              </a:solidFill>
            </a:endParaRPr>
          </a:p>
          <a:p>
            <a:pPr lvl="0" rtl="0">
              <a:spcBef>
                <a:spcPts val="0"/>
              </a:spcBef>
              <a:buNone/>
            </a:pPr>
            <a:endParaRPr sz="1100" b="1" dirty="0">
              <a:solidFill>
                <a:srgbClr val="F3F3F3"/>
              </a:solidFill>
            </a:endParaRPr>
          </a:p>
        </p:txBody>
      </p:sp>
      <p:sp>
        <p:nvSpPr>
          <p:cNvPr id="129" name="Shape 129"/>
          <p:cNvSpPr txBox="1"/>
          <p:nvPr/>
        </p:nvSpPr>
        <p:spPr>
          <a:xfrm>
            <a:off x="1272133" y="3542309"/>
            <a:ext cx="969180" cy="375715"/>
          </a:xfrm>
          <a:prstGeom prst="rect">
            <a:avLst/>
          </a:prstGeom>
          <a:noFill/>
          <a:ln>
            <a:noFill/>
          </a:ln>
        </p:spPr>
        <p:txBody>
          <a:bodyPr lIns="91425" tIns="91425" rIns="91425" bIns="91425" anchor="t" anchorCtr="0">
            <a:noAutofit/>
          </a:bodyPr>
          <a:lstStyle/>
          <a:p>
            <a:pPr lvl="0"/>
            <a:r>
              <a:rPr lang="fr" sz="1600" b="1" dirty="0" smtClean="0"/>
              <a:t>FAST</a:t>
            </a:r>
            <a:endParaRPr lang="fr" sz="2400" b="1" dirty="0"/>
          </a:p>
        </p:txBody>
      </p:sp>
      <p:sp>
        <p:nvSpPr>
          <p:cNvPr id="130" name="Shape 130"/>
          <p:cNvSpPr txBox="1"/>
          <p:nvPr/>
        </p:nvSpPr>
        <p:spPr>
          <a:xfrm>
            <a:off x="3138986" y="3542309"/>
            <a:ext cx="2386743" cy="384610"/>
          </a:xfrm>
          <a:prstGeom prst="rect">
            <a:avLst/>
          </a:prstGeom>
          <a:noFill/>
          <a:ln>
            <a:noFill/>
          </a:ln>
        </p:spPr>
        <p:txBody>
          <a:bodyPr lIns="91425" tIns="91425" rIns="91425" bIns="91425" anchor="t" anchorCtr="0">
            <a:noAutofit/>
          </a:bodyPr>
          <a:lstStyle/>
          <a:p>
            <a:pPr lvl="0" algn="ctr"/>
            <a:r>
              <a:rPr lang="fr" sz="1600" b="1" dirty="0" smtClean="0"/>
              <a:t>FEEDBACK</a:t>
            </a:r>
            <a:endParaRPr lang="fr" sz="1800" b="1" dirty="0"/>
          </a:p>
        </p:txBody>
      </p:sp>
      <p:sp>
        <p:nvSpPr>
          <p:cNvPr id="132" name="Shape 132"/>
          <p:cNvSpPr txBox="1"/>
          <p:nvPr/>
        </p:nvSpPr>
        <p:spPr>
          <a:xfrm>
            <a:off x="6268584" y="3542309"/>
            <a:ext cx="1902704" cy="461465"/>
          </a:xfrm>
          <a:prstGeom prst="rect">
            <a:avLst/>
          </a:prstGeom>
          <a:noFill/>
          <a:ln>
            <a:noFill/>
          </a:ln>
        </p:spPr>
        <p:txBody>
          <a:bodyPr lIns="91425" tIns="91425" rIns="91425" bIns="91425" anchor="t" anchorCtr="0">
            <a:noAutofit/>
          </a:bodyPr>
          <a:lstStyle/>
          <a:p>
            <a:pPr lvl="0" algn="ctr"/>
            <a:r>
              <a:rPr lang="fr" sz="1600" b="1" dirty="0" smtClean="0"/>
              <a:t>MODULARITY</a:t>
            </a:r>
            <a:endParaRPr lang="fr" sz="1800" b="1" dirty="0"/>
          </a:p>
        </p:txBody>
      </p:sp>
      <p:pic>
        <p:nvPicPr>
          <p:cNvPr id="8" name="Picture 4" descr="Résultat de recherche d'images pour &quot;quick icon&quot;"/>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13366" y="1783776"/>
            <a:ext cx="1606702" cy="160670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feedback icon&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5044" y="1783776"/>
            <a:ext cx="1684631" cy="168463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ésultat de recherche d'images pour &quot;toggle icon&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2622" y="1550742"/>
            <a:ext cx="1684631" cy="16846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bytebucket.org/nicolas_martignole/devoxxfr_templates/raw/2f6a4b1548672b14bcac6c9ee8b1e37b52c0b212/images/logos%20Devoxx%20France/logo-texte-devoxx-france-4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3949054545"/>
      </p:ext>
    </p:extLst>
  </p:cSld>
  <p:clrMapOvr>
    <a:masterClrMapping/>
  </p:clrMapOvr>
  <mc:AlternateContent xmlns:mc="http://schemas.openxmlformats.org/markup-compatibility/2006" xmlns:p14="http://schemas.microsoft.com/office/powerpoint/2010/main">
    <mc:Choice Requires="p14">
      <p:transition spd="med" p14:dur="700" advTm="19450">
        <p:fade/>
      </p:transition>
    </mc:Choice>
    <mc:Fallback xmlns="">
      <p:transition spd="med" advTm="1945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25"/>
        <p:cNvGrpSpPr/>
        <p:nvPr/>
      </p:nvGrpSpPr>
      <p:grpSpPr>
        <a:xfrm>
          <a:off x="0" y="0"/>
          <a:ext cx="0" cy="0"/>
          <a:chOff x="0" y="0"/>
          <a:chExt cx="0" cy="0"/>
        </a:xfrm>
      </p:grpSpPr>
      <p:sp>
        <p:nvSpPr>
          <p:cNvPr id="126" name="Shape 126"/>
          <p:cNvSpPr txBox="1"/>
          <p:nvPr/>
        </p:nvSpPr>
        <p:spPr>
          <a:xfrm>
            <a:off x="904500" y="2287950"/>
            <a:ext cx="7335000" cy="567600"/>
          </a:xfrm>
          <a:prstGeom prst="rect">
            <a:avLst/>
          </a:prstGeom>
          <a:noFill/>
          <a:ln>
            <a:noFill/>
          </a:ln>
        </p:spPr>
        <p:txBody>
          <a:bodyPr lIns="91425" tIns="91425" rIns="91425" bIns="91425" anchor="ctr" anchorCtr="0">
            <a:noAutofit/>
          </a:bodyPr>
          <a:lstStyle/>
          <a:p>
            <a:pPr lvl="0" algn="ctr" rtl="0">
              <a:spcBef>
                <a:spcPts val="0"/>
              </a:spcBef>
              <a:buNone/>
            </a:pPr>
            <a:r>
              <a:rPr lang="fr" sz="5400" b="1" dirty="0" smtClean="0">
                <a:solidFill>
                  <a:schemeClr val="tx1">
                    <a:lumMod val="75000"/>
                    <a:lumOff val="25000"/>
                  </a:schemeClr>
                </a:solidFill>
                <a:latin typeface="Montserrat-Regular"/>
              </a:rPr>
              <a:t>But …</a:t>
            </a:r>
            <a:endParaRPr lang="fr" sz="5400" b="1" dirty="0">
              <a:solidFill>
                <a:schemeClr val="tx1">
                  <a:lumMod val="75000"/>
                  <a:lumOff val="25000"/>
                </a:schemeClr>
              </a:solidFill>
              <a:latin typeface="Montserrat-Regular"/>
            </a:endParaRPr>
          </a:p>
          <a:p>
            <a:pPr lvl="0" rtl="0">
              <a:spcBef>
                <a:spcPts val="0"/>
              </a:spcBef>
              <a:buNone/>
            </a:pPr>
            <a:endParaRPr sz="1600" b="1" dirty="0">
              <a:solidFill>
                <a:srgbClr val="F3F3F3"/>
              </a:solidFill>
            </a:endParaRPr>
          </a:p>
        </p:txBody>
      </p:sp>
      <p:pic>
        <p:nvPicPr>
          <p:cNvPr id="3" name="Picture 2" descr="https://bytebucket.org/nicolas_martignole/devoxxfr_templates/raw/2f6a4b1548672b14bcac6c9ee8b1e37b52c0b212/images/logos%20Devoxx%20France/logo-texte-devoxx-france-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cSld>
  <p:clrMapOvr>
    <a:masterClrMapping/>
  </p:clrMapOvr>
  <p:transition spd="slow" advTm="9105">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25"/>
        <p:cNvGrpSpPr/>
        <p:nvPr/>
      </p:nvGrpSpPr>
      <p:grpSpPr>
        <a:xfrm>
          <a:off x="0" y="0"/>
          <a:ext cx="0" cy="0"/>
          <a:chOff x="0" y="0"/>
          <a:chExt cx="0" cy="0"/>
        </a:xfrm>
      </p:grpSpPr>
      <p:pic>
        <p:nvPicPr>
          <p:cNvPr id="128" name="Shape 128" descr="Résultat de recherche d'images pour &quot;clock icon&quot;"/>
          <p:cNvPicPr preferRelativeResize="0"/>
          <p:nvPr/>
        </p:nvPicPr>
        <p:blipFill>
          <a:blip r:embed="rId3">
            <a:alphaModFix/>
          </a:blip>
          <a:stretch>
            <a:fillRect/>
          </a:stretch>
        </p:blipFill>
        <p:spPr>
          <a:xfrm>
            <a:off x="789543" y="1486277"/>
            <a:ext cx="1691564" cy="1691564"/>
          </a:xfrm>
          <a:prstGeom prst="rect">
            <a:avLst/>
          </a:prstGeom>
          <a:noFill/>
          <a:ln>
            <a:noFill/>
          </a:ln>
        </p:spPr>
      </p:pic>
      <p:sp>
        <p:nvSpPr>
          <p:cNvPr id="129" name="Shape 129"/>
          <p:cNvSpPr txBox="1"/>
          <p:nvPr/>
        </p:nvSpPr>
        <p:spPr>
          <a:xfrm>
            <a:off x="670669" y="3599315"/>
            <a:ext cx="1879423" cy="730500"/>
          </a:xfrm>
          <a:prstGeom prst="rect">
            <a:avLst/>
          </a:prstGeom>
          <a:noFill/>
          <a:ln>
            <a:noFill/>
          </a:ln>
        </p:spPr>
        <p:txBody>
          <a:bodyPr lIns="91425" tIns="91425" rIns="91425" bIns="91425" anchor="t" anchorCtr="0">
            <a:noAutofit/>
          </a:bodyPr>
          <a:lstStyle/>
          <a:p>
            <a:pPr lvl="0">
              <a:spcBef>
                <a:spcPts val="0"/>
              </a:spcBef>
              <a:buNone/>
            </a:pPr>
            <a:r>
              <a:rPr lang="fr" sz="2400" b="1" dirty="0" smtClean="0"/>
              <a:t>Short-lived</a:t>
            </a:r>
            <a:endParaRPr lang="fr" sz="2400" b="1" dirty="0"/>
          </a:p>
        </p:txBody>
      </p:sp>
      <p:pic>
        <p:nvPicPr>
          <p:cNvPr id="4" name="Picture 2" descr="https://bytebucket.org/nicolas_martignole/devoxxfr_templates/raw/2f6a4b1548672b14bcac6c9ee8b1e37b52c0b212/images/logos%20Devoxx%20France/logo-texte-devoxx-france-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3237810650"/>
      </p:ext>
    </p:extLst>
  </p:cSld>
  <p:clrMapOvr>
    <a:masterClrMapping/>
  </p:clrMapOvr>
  <mc:AlternateContent xmlns:mc="http://schemas.openxmlformats.org/markup-compatibility/2006" xmlns:p14="http://schemas.microsoft.com/office/powerpoint/2010/main">
    <mc:Choice Requires="p14">
      <p:transition spd="med" p14:dur="700" advTm="61955">
        <p:fade/>
      </p:transition>
    </mc:Choice>
    <mc:Fallback xmlns="">
      <p:transition spd="med" advTm="61955">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25"/>
        <p:cNvGrpSpPr/>
        <p:nvPr/>
      </p:nvGrpSpPr>
      <p:grpSpPr>
        <a:xfrm>
          <a:off x="0" y="0"/>
          <a:ext cx="0" cy="0"/>
          <a:chOff x="0" y="0"/>
          <a:chExt cx="0" cy="0"/>
        </a:xfrm>
      </p:grpSpPr>
      <p:pic>
        <p:nvPicPr>
          <p:cNvPr id="127" name="Shape 127" descr="Résultat de recherche d'images pour &quot;cleaning icon&quot;"/>
          <p:cNvPicPr preferRelativeResize="0"/>
          <p:nvPr/>
        </p:nvPicPr>
        <p:blipFill>
          <a:blip r:embed="rId3">
            <a:alphaModFix/>
          </a:blip>
          <a:stretch>
            <a:fillRect/>
          </a:stretch>
        </p:blipFill>
        <p:spPr>
          <a:xfrm>
            <a:off x="3719468" y="1355577"/>
            <a:ext cx="1952964" cy="1952964"/>
          </a:xfrm>
          <a:prstGeom prst="rect">
            <a:avLst/>
          </a:prstGeom>
          <a:noFill/>
          <a:ln>
            <a:noFill/>
          </a:ln>
        </p:spPr>
      </p:pic>
      <p:pic>
        <p:nvPicPr>
          <p:cNvPr id="128" name="Shape 128" descr="Résultat de recherche d'images pour &quot;clock icon&quot;"/>
          <p:cNvPicPr preferRelativeResize="0"/>
          <p:nvPr/>
        </p:nvPicPr>
        <p:blipFill>
          <a:blip r:embed="rId4">
            <a:alphaModFix/>
          </a:blip>
          <a:stretch>
            <a:fillRect/>
          </a:stretch>
        </p:blipFill>
        <p:spPr>
          <a:xfrm>
            <a:off x="789543" y="1486277"/>
            <a:ext cx="1691564" cy="1691564"/>
          </a:xfrm>
          <a:prstGeom prst="rect">
            <a:avLst/>
          </a:prstGeom>
          <a:noFill/>
          <a:ln>
            <a:noFill/>
          </a:ln>
        </p:spPr>
      </p:pic>
      <p:sp>
        <p:nvSpPr>
          <p:cNvPr id="129" name="Shape 129"/>
          <p:cNvSpPr txBox="1"/>
          <p:nvPr/>
        </p:nvSpPr>
        <p:spPr>
          <a:xfrm>
            <a:off x="670669" y="3599315"/>
            <a:ext cx="1879423" cy="730500"/>
          </a:xfrm>
          <a:prstGeom prst="rect">
            <a:avLst/>
          </a:prstGeom>
          <a:noFill/>
          <a:ln>
            <a:noFill/>
          </a:ln>
        </p:spPr>
        <p:txBody>
          <a:bodyPr lIns="91425" tIns="91425" rIns="91425" bIns="91425" anchor="t" anchorCtr="0">
            <a:noAutofit/>
          </a:bodyPr>
          <a:lstStyle/>
          <a:p>
            <a:r>
              <a:rPr lang="fr" sz="2400" b="1" dirty="0" smtClean="0"/>
              <a:t>Short-lived</a:t>
            </a:r>
            <a:endParaRPr lang="fr" sz="2400" b="1" dirty="0"/>
          </a:p>
        </p:txBody>
      </p:sp>
      <p:sp>
        <p:nvSpPr>
          <p:cNvPr id="130" name="Shape 130"/>
          <p:cNvSpPr txBox="1"/>
          <p:nvPr/>
        </p:nvSpPr>
        <p:spPr>
          <a:xfrm>
            <a:off x="3719468" y="3599315"/>
            <a:ext cx="1760700" cy="730500"/>
          </a:xfrm>
          <a:prstGeom prst="rect">
            <a:avLst/>
          </a:prstGeom>
          <a:noFill/>
          <a:ln>
            <a:noFill/>
          </a:ln>
        </p:spPr>
        <p:txBody>
          <a:bodyPr lIns="91425" tIns="91425" rIns="91425" bIns="91425" anchor="t" anchorCtr="0">
            <a:noAutofit/>
          </a:bodyPr>
          <a:lstStyle/>
          <a:p>
            <a:pPr algn="ctr"/>
            <a:r>
              <a:rPr lang="fr" sz="2400" b="1" dirty="0"/>
              <a:t>Clean</a:t>
            </a:r>
          </a:p>
        </p:txBody>
      </p:sp>
      <p:pic>
        <p:nvPicPr>
          <p:cNvPr id="6" name="Picture 2" descr="https://bytebucket.org/nicolas_martignole/devoxxfr_templates/raw/2f6a4b1548672b14bcac6c9ee8b1e37b52c0b212/images/logos%20Devoxx%20France/logo-texte-devoxx-france-4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3643149854"/>
      </p:ext>
    </p:extLst>
  </p:cSld>
  <p:clrMapOvr>
    <a:masterClrMapping/>
  </p:clrMapOvr>
  <mc:AlternateContent xmlns:mc="http://schemas.openxmlformats.org/markup-compatibility/2006" xmlns:p14="http://schemas.microsoft.com/office/powerpoint/2010/main">
    <mc:Choice Requires="p14">
      <p:transition spd="med" p14:dur="700" advTm="61955">
        <p:fade/>
      </p:transition>
    </mc:Choice>
    <mc:Fallback xmlns="">
      <p:transition spd="med" advTm="61955">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25"/>
        <p:cNvGrpSpPr/>
        <p:nvPr/>
      </p:nvGrpSpPr>
      <p:grpSpPr>
        <a:xfrm>
          <a:off x="0" y="0"/>
          <a:ext cx="0" cy="0"/>
          <a:chOff x="0" y="0"/>
          <a:chExt cx="0" cy="0"/>
        </a:xfrm>
      </p:grpSpPr>
      <p:pic>
        <p:nvPicPr>
          <p:cNvPr id="127" name="Shape 127" descr="Résultat de recherche d'images pour &quot;cleaning icon&quot;"/>
          <p:cNvPicPr preferRelativeResize="0"/>
          <p:nvPr/>
        </p:nvPicPr>
        <p:blipFill>
          <a:blip r:embed="rId3">
            <a:alphaModFix/>
          </a:blip>
          <a:stretch>
            <a:fillRect/>
          </a:stretch>
        </p:blipFill>
        <p:spPr>
          <a:xfrm>
            <a:off x="3719468" y="1355577"/>
            <a:ext cx="1952964" cy="1952964"/>
          </a:xfrm>
          <a:prstGeom prst="rect">
            <a:avLst/>
          </a:prstGeom>
          <a:noFill/>
          <a:ln>
            <a:noFill/>
          </a:ln>
        </p:spPr>
      </p:pic>
      <p:pic>
        <p:nvPicPr>
          <p:cNvPr id="128" name="Shape 128" descr="Résultat de recherche d'images pour &quot;clock icon&quot;"/>
          <p:cNvPicPr preferRelativeResize="0"/>
          <p:nvPr/>
        </p:nvPicPr>
        <p:blipFill>
          <a:blip r:embed="rId4">
            <a:alphaModFix/>
          </a:blip>
          <a:stretch>
            <a:fillRect/>
          </a:stretch>
        </p:blipFill>
        <p:spPr>
          <a:xfrm>
            <a:off x="789543" y="1486277"/>
            <a:ext cx="1691564" cy="1691564"/>
          </a:xfrm>
          <a:prstGeom prst="rect">
            <a:avLst/>
          </a:prstGeom>
          <a:noFill/>
          <a:ln>
            <a:noFill/>
          </a:ln>
        </p:spPr>
      </p:pic>
      <p:sp>
        <p:nvSpPr>
          <p:cNvPr id="129" name="Shape 129"/>
          <p:cNvSpPr txBox="1"/>
          <p:nvPr/>
        </p:nvSpPr>
        <p:spPr>
          <a:xfrm>
            <a:off x="670669" y="3599315"/>
            <a:ext cx="1879423" cy="730500"/>
          </a:xfrm>
          <a:prstGeom prst="rect">
            <a:avLst/>
          </a:prstGeom>
          <a:noFill/>
          <a:ln>
            <a:noFill/>
          </a:ln>
        </p:spPr>
        <p:txBody>
          <a:bodyPr lIns="91425" tIns="91425" rIns="91425" bIns="91425" anchor="t" anchorCtr="0">
            <a:noAutofit/>
          </a:bodyPr>
          <a:lstStyle/>
          <a:p>
            <a:r>
              <a:rPr lang="fr" sz="2400" b="1" dirty="0" smtClean="0"/>
              <a:t>Short-lived</a:t>
            </a:r>
            <a:endParaRPr lang="fr" sz="2400" b="1" dirty="0"/>
          </a:p>
        </p:txBody>
      </p:sp>
      <p:sp>
        <p:nvSpPr>
          <p:cNvPr id="130" name="Shape 130"/>
          <p:cNvSpPr txBox="1"/>
          <p:nvPr/>
        </p:nvSpPr>
        <p:spPr>
          <a:xfrm>
            <a:off x="3719468" y="3599315"/>
            <a:ext cx="1760700" cy="730500"/>
          </a:xfrm>
          <a:prstGeom prst="rect">
            <a:avLst/>
          </a:prstGeom>
          <a:noFill/>
          <a:ln>
            <a:noFill/>
          </a:ln>
        </p:spPr>
        <p:txBody>
          <a:bodyPr lIns="91425" tIns="91425" rIns="91425" bIns="91425" anchor="t" anchorCtr="0">
            <a:noAutofit/>
          </a:bodyPr>
          <a:lstStyle/>
          <a:p>
            <a:pPr algn="ctr"/>
            <a:r>
              <a:rPr lang="fr" sz="2400" b="1" dirty="0"/>
              <a:t>Clean</a:t>
            </a:r>
          </a:p>
        </p:txBody>
      </p:sp>
      <p:pic>
        <p:nvPicPr>
          <p:cNvPr id="131" name="Shape 131" descr="Résultat de recherche d'images pour &quot;checklist icon png&quot;"/>
          <p:cNvPicPr preferRelativeResize="0"/>
          <p:nvPr/>
        </p:nvPicPr>
        <p:blipFill>
          <a:blip r:embed="rId5">
            <a:alphaModFix/>
          </a:blip>
          <a:stretch>
            <a:fillRect/>
          </a:stretch>
        </p:blipFill>
        <p:spPr>
          <a:xfrm>
            <a:off x="6767000" y="1458021"/>
            <a:ext cx="1748076" cy="1748076"/>
          </a:xfrm>
          <a:prstGeom prst="rect">
            <a:avLst/>
          </a:prstGeom>
          <a:noFill/>
          <a:ln>
            <a:noFill/>
          </a:ln>
        </p:spPr>
      </p:pic>
      <p:sp>
        <p:nvSpPr>
          <p:cNvPr id="132" name="Shape 132"/>
          <p:cNvSpPr txBox="1"/>
          <p:nvPr/>
        </p:nvSpPr>
        <p:spPr>
          <a:xfrm>
            <a:off x="6565238" y="3599315"/>
            <a:ext cx="2151600" cy="672600"/>
          </a:xfrm>
          <a:prstGeom prst="rect">
            <a:avLst/>
          </a:prstGeom>
          <a:noFill/>
          <a:ln>
            <a:noFill/>
          </a:ln>
        </p:spPr>
        <p:txBody>
          <a:bodyPr lIns="91425" tIns="91425" rIns="91425" bIns="91425" anchor="t" anchorCtr="0">
            <a:noAutofit/>
          </a:bodyPr>
          <a:lstStyle/>
          <a:p>
            <a:pPr algn="ctr"/>
            <a:r>
              <a:rPr lang="fr" sz="2400" b="1" dirty="0"/>
              <a:t>Manage</a:t>
            </a:r>
          </a:p>
        </p:txBody>
      </p:sp>
      <p:pic>
        <p:nvPicPr>
          <p:cNvPr id="8" name="Picture 2" descr="https://bytebucket.org/nicolas_martignole/devoxxfr_templates/raw/2f6a4b1548672b14bcac6c9ee8b1e37b52c0b212/images/logos%20Devoxx%20France/logo-texte-devoxx-france-4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3580879625"/>
      </p:ext>
    </p:extLst>
  </p:cSld>
  <p:clrMapOvr>
    <a:masterClrMapping/>
  </p:clrMapOvr>
  <mc:AlternateContent xmlns:mc="http://schemas.openxmlformats.org/markup-compatibility/2006" xmlns:p14="http://schemas.microsoft.com/office/powerpoint/2010/main">
    <mc:Choice Requires="p14">
      <p:transition spd="med" p14:dur="700" advTm="61955">
        <p:fade/>
      </p:transition>
    </mc:Choice>
    <mc:Fallback xmlns="">
      <p:transition spd="med" advTm="61955">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126" name="Shape 126"/>
          <p:cNvSpPr txBox="1"/>
          <p:nvPr/>
        </p:nvSpPr>
        <p:spPr>
          <a:xfrm>
            <a:off x="807120" y="2189321"/>
            <a:ext cx="7335000" cy="567600"/>
          </a:xfrm>
          <a:prstGeom prst="rect">
            <a:avLst/>
          </a:prstGeom>
          <a:noFill/>
          <a:ln>
            <a:noFill/>
          </a:ln>
        </p:spPr>
        <p:txBody>
          <a:bodyPr lIns="91425" tIns="91425" rIns="91425" bIns="91425" anchor="ctr" anchorCtr="0">
            <a:noAutofit/>
          </a:bodyPr>
          <a:lstStyle/>
          <a:p>
            <a:pPr lvl="0" algn="ctr" rtl="0">
              <a:spcBef>
                <a:spcPts val="0"/>
              </a:spcBef>
              <a:buNone/>
            </a:pPr>
            <a:r>
              <a:rPr lang="fr" sz="4000" b="1" dirty="0">
                <a:solidFill>
                  <a:schemeClr val="tx1">
                    <a:lumMod val="75000"/>
                    <a:lumOff val="25000"/>
                  </a:schemeClr>
                </a:solidFill>
              </a:rPr>
              <a:t>One more </a:t>
            </a:r>
            <a:r>
              <a:rPr lang="fr" sz="4000" b="1" dirty="0" smtClean="0">
                <a:solidFill>
                  <a:schemeClr val="tx1">
                    <a:lumMod val="75000"/>
                    <a:lumOff val="25000"/>
                  </a:schemeClr>
                </a:solidFill>
              </a:rPr>
              <a:t>thing</a:t>
            </a:r>
            <a:endParaRPr sz="1600" b="1" dirty="0">
              <a:solidFill>
                <a:schemeClr val="tx1">
                  <a:lumMod val="75000"/>
                  <a:lumOff val="25000"/>
                </a:schemeClr>
              </a:solidFill>
            </a:endParaRPr>
          </a:p>
        </p:txBody>
      </p:sp>
      <p:pic>
        <p:nvPicPr>
          <p:cNvPr id="3" name="Picture 2" descr="https://bytebucket.org/nicolas_martignole/devoxxfr_templates/raw/2f6a4b1548672b14bcac6c9ee8b1e37b52c0b212/images/logos%20Devoxx%20France/logo-texte-devoxx-france-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2488239872"/>
      </p:ext>
    </p:extLst>
  </p:cSld>
  <p:clrMapOvr>
    <a:masterClrMapping/>
  </p:clrMapOvr>
  <p:transition spd="slow" advTm="31699">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7" name="Shape 108"/>
          <p:cNvSpPr txBox="1"/>
          <p:nvPr/>
        </p:nvSpPr>
        <p:spPr>
          <a:xfrm>
            <a:off x="131533" y="121407"/>
            <a:ext cx="7858800" cy="743400"/>
          </a:xfrm>
          <a:prstGeom prst="rect">
            <a:avLst/>
          </a:prstGeom>
          <a:noFill/>
          <a:ln>
            <a:noFill/>
          </a:ln>
        </p:spPr>
        <p:txBody>
          <a:bodyPr lIns="91425" tIns="91425" rIns="91425" bIns="91425" anchor="t" anchorCtr="0">
            <a:noAutofit/>
          </a:bodyPr>
          <a:lstStyle/>
          <a:p>
            <a:pPr lvl="0">
              <a:spcBef>
                <a:spcPts val="0"/>
              </a:spcBef>
              <a:buNone/>
            </a:pPr>
            <a:r>
              <a:rPr lang="fr" sz="2800" b="1" dirty="0" smtClean="0">
                <a:solidFill>
                  <a:schemeClr val="tx1">
                    <a:lumMod val="65000"/>
                    <a:lumOff val="35000"/>
                  </a:schemeClr>
                </a:solidFill>
                <a:latin typeface="Montserrat-Regular"/>
              </a:rPr>
              <a:t>A powerful enabler for…</a:t>
            </a:r>
            <a:endParaRPr lang="fr" sz="2800" b="1" dirty="0">
              <a:solidFill>
                <a:schemeClr val="tx1">
                  <a:lumMod val="65000"/>
                  <a:lumOff val="35000"/>
                </a:schemeClr>
              </a:solidFill>
              <a:latin typeface="Montserrat-Regular"/>
            </a:endParaRPr>
          </a:p>
        </p:txBody>
      </p:sp>
      <p:cxnSp>
        <p:nvCxnSpPr>
          <p:cNvPr id="9" name="Straight Connector 8"/>
          <p:cNvCxnSpPr/>
          <p:nvPr/>
        </p:nvCxnSpPr>
        <p:spPr>
          <a:xfrm flipH="1">
            <a:off x="4211175" y="1763183"/>
            <a:ext cx="1599" cy="2247814"/>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35" y="1894779"/>
            <a:ext cx="1587202" cy="1587202"/>
          </a:xfrm>
          <a:prstGeom prst="rect">
            <a:avLst/>
          </a:prstGeom>
        </p:spPr>
      </p:pic>
      <p:sp>
        <p:nvSpPr>
          <p:cNvPr id="11" name="Rectangle 10"/>
          <p:cNvSpPr/>
          <p:nvPr/>
        </p:nvSpPr>
        <p:spPr>
          <a:xfrm>
            <a:off x="918296" y="3641665"/>
            <a:ext cx="3292879" cy="369332"/>
          </a:xfrm>
          <a:prstGeom prst="rect">
            <a:avLst/>
          </a:prstGeom>
        </p:spPr>
        <p:txBody>
          <a:bodyPr wrap="square">
            <a:spAutoFit/>
          </a:bodyPr>
          <a:lstStyle/>
          <a:p>
            <a:pPr lvl="0" indent="-69850" algn="ctr">
              <a:buClr>
                <a:schemeClr val="dk1"/>
              </a:buClr>
              <a:buSzPct val="30555"/>
            </a:pPr>
            <a:r>
              <a:rPr lang="fr-FR" sz="1800" dirty="0" smtClean="0">
                <a:solidFill>
                  <a:schemeClr val="bg1">
                    <a:lumMod val="65000"/>
                  </a:schemeClr>
                </a:solidFill>
                <a:latin typeface="Montserrat-Regular"/>
              </a:rPr>
              <a:t>A</a:t>
            </a:r>
            <a:r>
              <a:rPr lang="fr" sz="1800" dirty="0" smtClean="0">
                <a:solidFill>
                  <a:schemeClr val="bg1">
                    <a:lumMod val="65000"/>
                  </a:schemeClr>
                </a:solidFill>
                <a:latin typeface="Montserrat-Regular"/>
              </a:rPr>
              <a:t>chievements unlocked</a:t>
            </a:r>
            <a:endParaRPr lang="fr" sz="1800" dirty="0">
              <a:solidFill>
                <a:schemeClr val="bg1">
                  <a:lumMod val="65000"/>
                </a:schemeClr>
              </a:solidFill>
              <a:latin typeface="Montserrat-Regular"/>
            </a:endParaRPr>
          </a:p>
        </p:txBody>
      </p:sp>
      <p:pic>
        <p:nvPicPr>
          <p:cNvPr id="6" name="Picture 2" descr="https://bytebucket.org/nicolas_martignole/devoxxfr_templates/raw/2f6a4b1548672b14bcac6c9ee8b1e37b52c0b212/images/logos%20Devoxx%20France/logo-texte-devoxx-france-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3293405245"/>
      </p:ext>
    </p:extLst>
  </p:cSld>
  <p:clrMapOvr>
    <a:masterClrMapping/>
  </p:clrMapOvr>
  <p:transition spd="slow" advTm="108474">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7" name="Shape 108"/>
          <p:cNvSpPr txBox="1"/>
          <p:nvPr/>
        </p:nvSpPr>
        <p:spPr>
          <a:xfrm>
            <a:off x="131533" y="121407"/>
            <a:ext cx="7858800" cy="743400"/>
          </a:xfrm>
          <a:prstGeom prst="rect">
            <a:avLst/>
          </a:prstGeom>
          <a:noFill/>
          <a:ln>
            <a:noFill/>
          </a:ln>
        </p:spPr>
        <p:txBody>
          <a:bodyPr lIns="91425" tIns="91425" rIns="91425" bIns="91425" anchor="t" anchorCtr="0">
            <a:noAutofit/>
          </a:bodyPr>
          <a:lstStyle/>
          <a:p>
            <a:r>
              <a:rPr lang="fr" sz="2800" b="1" dirty="0" smtClean="0">
                <a:solidFill>
                  <a:srgbClr val="000000">
                    <a:lumMod val="65000"/>
                    <a:lumOff val="35000"/>
                  </a:srgbClr>
                </a:solidFill>
                <a:latin typeface="Montserrat-Regular"/>
              </a:rPr>
              <a:t>A powerful enabler for…</a:t>
            </a:r>
            <a:endParaRPr lang="fr" sz="2800" b="1" dirty="0">
              <a:solidFill>
                <a:srgbClr val="000000">
                  <a:lumMod val="65000"/>
                  <a:lumOff val="35000"/>
                </a:srgbClr>
              </a:solidFill>
              <a:latin typeface="Montserrat-Regular"/>
            </a:endParaRPr>
          </a:p>
        </p:txBody>
      </p:sp>
      <p:sp>
        <p:nvSpPr>
          <p:cNvPr id="8" name="Rectangle 7"/>
          <p:cNvSpPr/>
          <p:nvPr/>
        </p:nvSpPr>
        <p:spPr>
          <a:xfrm>
            <a:off x="4516014" y="2044167"/>
            <a:ext cx="3891652" cy="577850"/>
          </a:xfrm>
          <a:prstGeom prst="rect">
            <a:avLst/>
          </a:prstGeom>
        </p:spPr>
        <p:txBody>
          <a:bodyPr wrap="square">
            <a:spAutoFit/>
          </a:bodyPr>
          <a:lstStyle/>
          <a:p>
            <a:pPr indent="-69850">
              <a:lnSpc>
                <a:spcPct val="150000"/>
              </a:lnSpc>
              <a:buClr>
                <a:srgbClr val="000000"/>
              </a:buClr>
              <a:buSzPct val="30555"/>
            </a:pPr>
            <a:r>
              <a:rPr lang="fr" sz="2400" dirty="0">
                <a:solidFill>
                  <a:srgbClr val="000000">
                    <a:lumMod val="50000"/>
                    <a:lumOff val="50000"/>
                  </a:srgbClr>
                </a:solidFill>
                <a:latin typeface="Montserrat-Regular"/>
              </a:rPr>
              <a:t>Trunk Based </a:t>
            </a:r>
            <a:r>
              <a:rPr lang="fr" sz="2400" dirty="0" smtClean="0">
                <a:solidFill>
                  <a:srgbClr val="000000">
                    <a:lumMod val="50000"/>
                    <a:lumOff val="50000"/>
                  </a:srgbClr>
                </a:solidFill>
                <a:latin typeface="Montserrat-Regular"/>
              </a:rPr>
              <a:t>Development</a:t>
            </a:r>
          </a:p>
        </p:txBody>
      </p:sp>
      <p:cxnSp>
        <p:nvCxnSpPr>
          <p:cNvPr id="9" name="Straight Connector 8"/>
          <p:cNvCxnSpPr/>
          <p:nvPr/>
        </p:nvCxnSpPr>
        <p:spPr>
          <a:xfrm flipH="1">
            <a:off x="4211175" y="1763183"/>
            <a:ext cx="1599" cy="2247814"/>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35" y="1894779"/>
            <a:ext cx="1587202" cy="1587202"/>
          </a:xfrm>
          <a:prstGeom prst="rect">
            <a:avLst/>
          </a:prstGeom>
        </p:spPr>
      </p:pic>
      <p:sp>
        <p:nvSpPr>
          <p:cNvPr id="11" name="Rectangle 10"/>
          <p:cNvSpPr/>
          <p:nvPr/>
        </p:nvSpPr>
        <p:spPr>
          <a:xfrm>
            <a:off x="918296" y="3641665"/>
            <a:ext cx="3292879" cy="369332"/>
          </a:xfrm>
          <a:prstGeom prst="rect">
            <a:avLst/>
          </a:prstGeom>
        </p:spPr>
        <p:txBody>
          <a:bodyPr wrap="square">
            <a:spAutoFit/>
          </a:bodyPr>
          <a:lstStyle/>
          <a:p>
            <a:pPr indent="-69850" algn="ctr">
              <a:buClr>
                <a:srgbClr val="000000"/>
              </a:buClr>
              <a:buSzPct val="30555"/>
            </a:pPr>
            <a:r>
              <a:rPr lang="fr-FR" sz="1800" dirty="0" smtClean="0">
                <a:solidFill>
                  <a:srgbClr val="FFFFFF">
                    <a:lumMod val="65000"/>
                  </a:srgbClr>
                </a:solidFill>
                <a:latin typeface="Montserrat-Regular"/>
              </a:rPr>
              <a:t>A</a:t>
            </a:r>
            <a:r>
              <a:rPr lang="fr" sz="1800" dirty="0" smtClean="0">
                <a:solidFill>
                  <a:srgbClr val="FFFFFF">
                    <a:lumMod val="65000"/>
                  </a:srgbClr>
                </a:solidFill>
                <a:latin typeface="Montserrat-Regular"/>
              </a:rPr>
              <a:t>chievements unlocked</a:t>
            </a:r>
            <a:endParaRPr lang="fr" sz="1800" dirty="0">
              <a:solidFill>
                <a:srgbClr val="FFFFFF">
                  <a:lumMod val="65000"/>
                </a:srgbClr>
              </a:solidFill>
              <a:latin typeface="Montserrat-Regular"/>
            </a:endParaRPr>
          </a:p>
        </p:txBody>
      </p:sp>
      <p:pic>
        <p:nvPicPr>
          <p:cNvPr id="10" name="Picture 2" descr="https://bytebucket.org/nicolas_martignole/devoxxfr_templates/raw/2f6a4b1548672b14bcac6c9ee8b1e37b52c0b212/images/logos%20Devoxx%20France/logo-texte-devoxx-france-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870208865"/>
      </p:ext>
    </p:extLst>
  </p:cSld>
  <p:clrMapOvr>
    <a:masterClrMapping/>
  </p:clrMapOvr>
  <mc:AlternateContent xmlns:mc="http://schemas.openxmlformats.org/markup-compatibility/2006" xmlns:p14="http://schemas.microsoft.com/office/powerpoint/2010/main">
    <mc:Choice Requires="p14">
      <p:transition p14:dur="0" advTm="108474"/>
    </mc:Choice>
    <mc:Fallback xmlns="">
      <p:transition advTm="108474"/>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7" name="Shape 108"/>
          <p:cNvSpPr txBox="1"/>
          <p:nvPr/>
        </p:nvSpPr>
        <p:spPr>
          <a:xfrm>
            <a:off x="131533" y="121407"/>
            <a:ext cx="7858800" cy="743400"/>
          </a:xfrm>
          <a:prstGeom prst="rect">
            <a:avLst/>
          </a:prstGeom>
          <a:noFill/>
          <a:ln>
            <a:noFill/>
          </a:ln>
        </p:spPr>
        <p:txBody>
          <a:bodyPr lIns="91425" tIns="91425" rIns="91425" bIns="91425" anchor="t" anchorCtr="0">
            <a:noAutofit/>
          </a:bodyPr>
          <a:lstStyle/>
          <a:p>
            <a:r>
              <a:rPr lang="fr" sz="2800" b="1" dirty="0" smtClean="0">
                <a:solidFill>
                  <a:srgbClr val="000000">
                    <a:lumMod val="65000"/>
                    <a:lumOff val="35000"/>
                  </a:srgbClr>
                </a:solidFill>
                <a:latin typeface="Montserrat-Regular"/>
              </a:rPr>
              <a:t>A powerful enabler for…</a:t>
            </a:r>
            <a:endParaRPr lang="fr" sz="2800" b="1" dirty="0">
              <a:solidFill>
                <a:srgbClr val="000000">
                  <a:lumMod val="65000"/>
                  <a:lumOff val="35000"/>
                </a:srgbClr>
              </a:solidFill>
              <a:latin typeface="Montserrat-Regular"/>
            </a:endParaRPr>
          </a:p>
        </p:txBody>
      </p:sp>
      <p:sp>
        <p:nvSpPr>
          <p:cNvPr id="8" name="Rectangle 7"/>
          <p:cNvSpPr/>
          <p:nvPr/>
        </p:nvSpPr>
        <p:spPr>
          <a:xfrm>
            <a:off x="4516014" y="2044167"/>
            <a:ext cx="3891652" cy="1200329"/>
          </a:xfrm>
          <a:prstGeom prst="rect">
            <a:avLst/>
          </a:prstGeom>
        </p:spPr>
        <p:txBody>
          <a:bodyPr wrap="square">
            <a:spAutoFit/>
          </a:bodyPr>
          <a:lstStyle/>
          <a:p>
            <a:pPr indent="-69850">
              <a:lnSpc>
                <a:spcPct val="150000"/>
              </a:lnSpc>
              <a:buClr>
                <a:srgbClr val="000000"/>
              </a:buClr>
              <a:buSzPct val="30555"/>
            </a:pPr>
            <a:r>
              <a:rPr lang="fr" sz="2400" dirty="0">
                <a:solidFill>
                  <a:srgbClr val="000000">
                    <a:lumMod val="50000"/>
                    <a:lumOff val="50000"/>
                  </a:srgbClr>
                </a:solidFill>
                <a:latin typeface="Montserrat-Regular"/>
              </a:rPr>
              <a:t>Trunk Based </a:t>
            </a:r>
            <a:r>
              <a:rPr lang="fr" sz="2400" dirty="0" smtClean="0">
                <a:solidFill>
                  <a:srgbClr val="000000">
                    <a:lumMod val="50000"/>
                    <a:lumOff val="50000"/>
                  </a:srgbClr>
                </a:solidFill>
                <a:latin typeface="Montserrat-Regular"/>
              </a:rPr>
              <a:t>Development</a:t>
            </a:r>
          </a:p>
          <a:p>
            <a:pPr indent="-69850">
              <a:lnSpc>
                <a:spcPct val="150000"/>
              </a:lnSpc>
              <a:buClr>
                <a:srgbClr val="000000"/>
              </a:buClr>
              <a:buSzPct val="30555"/>
            </a:pPr>
            <a:r>
              <a:rPr lang="fr" sz="2400" dirty="0">
                <a:solidFill>
                  <a:srgbClr val="000000">
                    <a:lumMod val="50000"/>
                    <a:lumOff val="50000"/>
                  </a:srgbClr>
                </a:solidFill>
                <a:latin typeface="Montserrat-Regular"/>
              </a:rPr>
              <a:t>Continous </a:t>
            </a:r>
            <a:r>
              <a:rPr lang="fr" sz="2400" dirty="0" smtClean="0">
                <a:solidFill>
                  <a:srgbClr val="000000">
                    <a:lumMod val="50000"/>
                    <a:lumOff val="50000"/>
                  </a:srgbClr>
                </a:solidFill>
                <a:latin typeface="Montserrat-Regular"/>
              </a:rPr>
              <a:t>integration</a:t>
            </a:r>
          </a:p>
        </p:txBody>
      </p:sp>
      <p:cxnSp>
        <p:nvCxnSpPr>
          <p:cNvPr id="9" name="Straight Connector 8"/>
          <p:cNvCxnSpPr/>
          <p:nvPr/>
        </p:nvCxnSpPr>
        <p:spPr>
          <a:xfrm flipH="1">
            <a:off x="4211175" y="1763183"/>
            <a:ext cx="1599" cy="2247814"/>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35" y="1894779"/>
            <a:ext cx="1587202" cy="1587202"/>
          </a:xfrm>
          <a:prstGeom prst="rect">
            <a:avLst/>
          </a:prstGeom>
        </p:spPr>
      </p:pic>
      <p:sp>
        <p:nvSpPr>
          <p:cNvPr id="11" name="Rectangle 10"/>
          <p:cNvSpPr/>
          <p:nvPr/>
        </p:nvSpPr>
        <p:spPr>
          <a:xfrm>
            <a:off x="918296" y="3641665"/>
            <a:ext cx="3292879" cy="369332"/>
          </a:xfrm>
          <a:prstGeom prst="rect">
            <a:avLst/>
          </a:prstGeom>
        </p:spPr>
        <p:txBody>
          <a:bodyPr wrap="square">
            <a:spAutoFit/>
          </a:bodyPr>
          <a:lstStyle/>
          <a:p>
            <a:pPr indent="-69850" algn="ctr">
              <a:buClr>
                <a:srgbClr val="000000"/>
              </a:buClr>
              <a:buSzPct val="30555"/>
            </a:pPr>
            <a:r>
              <a:rPr lang="fr-FR" sz="1800" dirty="0" smtClean="0">
                <a:solidFill>
                  <a:srgbClr val="FFFFFF">
                    <a:lumMod val="65000"/>
                  </a:srgbClr>
                </a:solidFill>
                <a:latin typeface="Montserrat-Regular"/>
              </a:rPr>
              <a:t>A</a:t>
            </a:r>
            <a:r>
              <a:rPr lang="fr" sz="1800" dirty="0" smtClean="0">
                <a:solidFill>
                  <a:srgbClr val="FFFFFF">
                    <a:lumMod val="65000"/>
                  </a:srgbClr>
                </a:solidFill>
                <a:latin typeface="Montserrat-Regular"/>
              </a:rPr>
              <a:t>chievements unlocked</a:t>
            </a:r>
            <a:endParaRPr lang="fr" sz="1800" dirty="0">
              <a:solidFill>
                <a:srgbClr val="FFFFFF">
                  <a:lumMod val="65000"/>
                </a:srgbClr>
              </a:solidFill>
              <a:latin typeface="Montserrat-Regular"/>
            </a:endParaRPr>
          </a:p>
        </p:txBody>
      </p:sp>
      <p:pic>
        <p:nvPicPr>
          <p:cNvPr id="10" name="Picture 2" descr="https://bytebucket.org/nicolas_martignole/devoxxfr_templates/raw/2f6a4b1548672b14bcac6c9ee8b1e37b52c0b212/images/logos%20Devoxx%20France/logo-texte-devoxx-france-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1446867537"/>
      </p:ext>
    </p:extLst>
  </p:cSld>
  <p:clrMapOvr>
    <a:masterClrMapping/>
  </p:clrMapOvr>
  <mc:AlternateContent xmlns:mc="http://schemas.openxmlformats.org/markup-compatibility/2006" xmlns:p14="http://schemas.microsoft.com/office/powerpoint/2010/main">
    <mc:Choice Requires="p14">
      <p:transition p14:dur="0" advTm="108474"/>
    </mc:Choice>
    <mc:Fallback xmlns="">
      <p:transition advTm="108474"/>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7" name="Shape 108"/>
          <p:cNvSpPr txBox="1"/>
          <p:nvPr/>
        </p:nvSpPr>
        <p:spPr>
          <a:xfrm>
            <a:off x="131533" y="121407"/>
            <a:ext cx="7858800" cy="743400"/>
          </a:xfrm>
          <a:prstGeom prst="rect">
            <a:avLst/>
          </a:prstGeom>
          <a:noFill/>
          <a:ln>
            <a:noFill/>
          </a:ln>
        </p:spPr>
        <p:txBody>
          <a:bodyPr lIns="91425" tIns="91425" rIns="91425" bIns="91425" anchor="t" anchorCtr="0">
            <a:noAutofit/>
          </a:bodyPr>
          <a:lstStyle/>
          <a:p>
            <a:r>
              <a:rPr lang="fr" sz="2800" b="1" dirty="0" smtClean="0">
                <a:solidFill>
                  <a:srgbClr val="000000">
                    <a:lumMod val="65000"/>
                    <a:lumOff val="35000"/>
                  </a:srgbClr>
                </a:solidFill>
                <a:latin typeface="Montserrat-Regular"/>
              </a:rPr>
              <a:t>A powerful enabler for…</a:t>
            </a:r>
            <a:endParaRPr lang="fr" sz="2800" b="1" dirty="0">
              <a:solidFill>
                <a:srgbClr val="000000">
                  <a:lumMod val="65000"/>
                  <a:lumOff val="35000"/>
                </a:srgbClr>
              </a:solidFill>
              <a:latin typeface="Montserrat-Regular"/>
            </a:endParaRPr>
          </a:p>
        </p:txBody>
      </p:sp>
      <p:sp>
        <p:nvSpPr>
          <p:cNvPr id="8" name="Rectangle 7"/>
          <p:cNvSpPr/>
          <p:nvPr/>
        </p:nvSpPr>
        <p:spPr>
          <a:xfrm>
            <a:off x="4516014" y="2044167"/>
            <a:ext cx="3891652" cy="1754326"/>
          </a:xfrm>
          <a:prstGeom prst="rect">
            <a:avLst/>
          </a:prstGeom>
        </p:spPr>
        <p:txBody>
          <a:bodyPr wrap="square">
            <a:spAutoFit/>
          </a:bodyPr>
          <a:lstStyle/>
          <a:p>
            <a:pPr indent="-69850">
              <a:lnSpc>
                <a:spcPct val="150000"/>
              </a:lnSpc>
              <a:buClr>
                <a:srgbClr val="000000"/>
              </a:buClr>
              <a:buSzPct val="30555"/>
            </a:pPr>
            <a:r>
              <a:rPr lang="fr" sz="2400" dirty="0">
                <a:solidFill>
                  <a:srgbClr val="000000">
                    <a:lumMod val="50000"/>
                    <a:lumOff val="50000"/>
                  </a:srgbClr>
                </a:solidFill>
                <a:latin typeface="Montserrat-Regular"/>
              </a:rPr>
              <a:t>Trunk Based </a:t>
            </a:r>
            <a:r>
              <a:rPr lang="fr" sz="2400" dirty="0" smtClean="0">
                <a:solidFill>
                  <a:srgbClr val="000000">
                    <a:lumMod val="50000"/>
                    <a:lumOff val="50000"/>
                  </a:srgbClr>
                </a:solidFill>
                <a:latin typeface="Montserrat-Regular"/>
              </a:rPr>
              <a:t>Development</a:t>
            </a:r>
          </a:p>
          <a:p>
            <a:pPr indent="-69850">
              <a:lnSpc>
                <a:spcPct val="150000"/>
              </a:lnSpc>
              <a:buClr>
                <a:srgbClr val="000000"/>
              </a:buClr>
              <a:buSzPct val="30555"/>
            </a:pPr>
            <a:r>
              <a:rPr lang="fr" sz="2400" dirty="0">
                <a:solidFill>
                  <a:srgbClr val="000000">
                    <a:lumMod val="50000"/>
                    <a:lumOff val="50000"/>
                  </a:srgbClr>
                </a:solidFill>
                <a:latin typeface="Montserrat-Regular"/>
              </a:rPr>
              <a:t>Continous </a:t>
            </a:r>
            <a:r>
              <a:rPr lang="fr" sz="2400" dirty="0" smtClean="0">
                <a:solidFill>
                  <a:srgbClr val="000000">
                    <a:lumMod val="50000"/>
                    <a:lumOff val="50000"/>
                  </a:srgbClr>
                </a:solidFill>
                <a:latin typeface="Montserrat-Regular"/>
              </a:rPr>
              <a:t>integration</a:t>
            </a:r>
          </a:p>
          <a:p>
            <a:pPr indent="-69850">
              <a:lnSpc>
                <a:spcPct val="150000"/>
              </a:lnSpc>
              <a:buClr>
                <a:srgbClr val="000000"/>
              </a:buClr>
              <a:buSzPct val="30555"/>
            </a:pPr>
            <a:r>
              <a:rPr lang="fr" sz="2400" dirty="0" smtClean="0">
                <a:solidFill>
                  <a:srgbClr val="000000">
                    <a:lumMod val="50000"/>
                    <a:lumOff val="50000"/>
                  </a:srgbClr>
                </a:solidFill>
                <a:latin typeface="Montserrat-Regular"/>
              </a:rPr>
              <a:t>A/B Testing</a:t>
            </a:r>
          </a:p>
        </p:txBody>
      </p:sp>
      <p:cxnSp>
        <p:nvCxnSpPr>
          <p:cNvPr id="9" name="Straight Connector 8"/>
          <p:cNvCxnSpPr/>
          <p:nvPr/>
        </p:nvCxnSpPr>
        <p:spPr>
          <a:xfrm flipH="1">
            <a:off x="4211175" y="1763183"/>
            <a:ext cx="1599" cy="2247814"/>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35" y="1894779"/>
            <a:ext cx="1587202" cy="1587202"/>
          </a:xfrm>
          <a:prstGeom prst="rect">
            <a:avLst/>
          </a:prstGeom>
        </p:spPr>
      </p:pic>
      <p:sp>
        <p:nvSpPr>
          <p:cNvPr id="11" name="Rectangle 10"/>
          <p:cNvSpPr/>
          <p:nvPr/>
        </p:nvSpPr>
        <p:spPr>
          <a:xfrm>
            <a:off x="918296" y="3641665"/>
            <a:ext cx="3292879" cy="369332"/>
          </a:xfrm>
          <a:prstGeom prst="rect">
            <a:avLst/>
          </a:prstGeom>
        </p:spPr>
        <p:txBody>
          <a:bodyPr wrap="square">
            <a:spAutoFit/>
          </a:bodyPr>
          <a:lstStyle/>
          <a:p>
            <a:pPr indent="-69850" algn="ctr">
              <a:buClr>
                <a:srgbClr val="000000"/>
              </a:buClr>
              <a:buSzPct val="30555"/>
            </a:pPr>
            <a:r>
              <a:rPr lang="fr-FR" sz="1800" dirty="0" smtClean="0">
                <a:solidFill>
                  <a:srgbClr val="FFFFFF">
                    <a:lumMod val="65000"/>
                  </a:srgbClr>
                </a:solidFill>
                <a:latin typeface="Montserrat-Regular"/>
              </a:rPr>
              <a:t>A</a:t>
            </a:r>
            <a:r>
              <a:rPr lang="fr" sz="1800" dirty="0" smtClean="0">
                <a:solidFill>
                  <a:srgbClr val="FFFFFF">
                    <a:lumMod val="65000"/>
                  </a:srgbClr>
                </a:solidFill>
                <a:latin typeface="Montserrat-Regular"/>
              </a:rPr>
              <a:t>chievements unlocked</a:t>
            </a:r>
            <a:endParaRPr lang="fr" sz="1800" dirty="0">
              <a:solidFill>
                <a:srgbClr val="FFFFFF">
                  <a:lumMod val="65000"/>
                </a:srgbClr>
              </a:solidFill>
              <a:latin typeface="Montserrat-Regular"/>
            </a:endParaRPr>
          </a:p>
        </p:txBody>
      </p:sp>
      <p:pic>
        <p:nvPicPr>
          <p:cNvPr id="10" name="Picture 2" descr="https://bytebucket.org/nicolas_martignole/devoxxfr_templates/raw/2f6a4b1548672b14bcac6c9ee8b1e37b52c0b212/images/logos%20Devoxx%20France/logo-texte-devoxx-france-4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1123458972"/>
      </p:ext>
    </p:extLst>
  </p:cSld>
  <p:clrMapOvr>
    <a:masterClrMapping/>
  </p:clrMapOvr>
  <mc:AlternateContent xmlns:mc="http://schemas.openxmlformats.org/markup-compatibility/2006" xmlns:p14="http://schemas.microsoft.com/office/powerpoint/2010/main">
    <mc:Choice Requires="p14">
      <p:transition p14:dur="0" advTm="108474"/>
    </mc:Choice>
    <mc:Fallback xmlns="">
      <p:transition advTm="108474"/>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pic>
        <p:nvPicPr>
          <p:cNvPr id="85" name="Shape 85"/>
          <p:cNvPicPr preferRelativeResize="0"/>
          <p:nvPr/>
        </p:nvPicPr>
        <p:blipFill>
          <a:blip r:embed="rId3">
            <a:alphaModFix/>
          </a:blip>
          <a:stretch>
            <a:fillRect/>
          </a:stretch>
        </p:blipFill>
        <p:spPr>
          <a:xfrm>
            <a:off x="0" y="0"/>
            <a:ext cx="9184875" cy="5143499"/>
          </a:xfrm>
          <a:prstGeom prst="rect">
            <a:avLst/>
          </a:prstGeom>
          <a:noFill/>
          <a:ln>
            <a:noFill/>
          </a:ln>
        </p:spPr>
      </p:pic>
    </p:spTree>
  </p:cSld>
  <p:clrMapOvr>
    <a:masterClrMapping/>
  </p:clrMapOvr>
  <p:transition spd="slow" advTm="24060">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125"/>
        <p:cNvGrpSpPr/>
        <p:nvPr/>
      </p:nvGrpSpPr>
      <p:grpSpPr>
        <a:xfrm>
          <a:off x="0" y="0"/>
          <a:ext cx="0" cy="0"/>
          <a:chOff x="0" y="0"/>
          <a:chExt cx="0" cy="0"/>
        </a:xfrm>
      </p:grpSpPr>
      <p:sp>
        <p:nvSpPr>
          <p:cNvPr id="7" name="Shape 108"/>
          <p:cNvSpPr txBox="1"/>
          <p:nvPr/>
        </p:nvSpPr>
        <p:spPr>
          <a:xfrm>
            <a:off x="131533" y="121407"/>
            <a:ext cx="7858800" cy="743400"/>
          </a:xfrm>
          <a:prstGeom prst="rect">
            <a:avLst/>
          </a:prstGeom>
          <a:noFill/>
          <a:ln>
            <a:noFill/>
          </a:ln>
        </p:spPr>
        <p:txBody>
          <a:bodyPr lIns="91425" tIns="91425" rIns="91425" bIns="91425" anchor="t" anchorCtr="0">
            <a:noAutofit/>
          </a:bodyPr>
          <a:lstStyle/>
          <a:p>
            <a:pPr lvl="0">
              <a:spcBef>
                <a:spcPts val="0"/>
              </a:spcBef>
              <a:buNone/>
            </a:pPr>
            <a:r>
              <a:rPr lang="fr" sz="2800" b="1" dirty="0" smtClean="0">
                <a:solidFill>
                  <a:schemeClr val="tx1">
                    <a:lumMod val="65000"/>
                    <a:lumOff val="35000"/>
                  </a:schemeClr>
                </a:solidFill>
                <a:latin typeface="Montserrat-Regular"/>
              </a:rPr>
              <a:t>A powerful enabler for…</a:t>
            </a:r>
            <a:endParaRPr lang="fr" sz="2800" b="1" dirty="0">
              <a:solidFill>
                <a:schemeClr val="tx1">
                  <a:lumMod val="65000"/>
                  <a:lumOff val="35000"/>
                </a:schemeClr>
              </a:solidFill>
              <a:latin typeface="Montserrat-Regular"/>
            </a:endParaRPr>
          </a:p>
        </p:txBody>
      </p:sp>
      <p:sp>
        <p:nvSpPr>
          <p:cNvPr id="8" name="Rectangle 7"/>
          <p:cNvSpPr/>
          <p:nvPr/>
        </p:nvSpPr>
        <p:spPr>
          <a:xfrm>
            <a:off x="4516014" y="1136797"/>
            <a:ext cx="3891652" cy="1754326"/>
          </a:xfrm>
          <a:prstGeom prst="rect">
            <a:avLst/>
          </a:prstGeom>
        </p:spPr>
        <p:txBody>
          <a:bodyPr wrap="square">
            <a:spAutoFit/>
          </a:bodyPr>
          <a:lstStyle/>
          <a:p>
            <a:pPr indent="-69850">
              <a:lnSpc>
                <a:spcPct val="150000"/>
              </a:lnSpc>
              <a:buClr>
                <a:schemeClr val="dk1"/>
              </a:buClr>
              <a:buSzPct val="30555"/>
            </a:pPr>
            <a:r>
              <a:rPr lang="fr" sz="2400" dirty="0">
                <a:solidFill>
                  <a:schemeClr val="tx1">
                    <a:lumMod val="50000"/>
                    <a:lumOff val="50000"/>
                  </a:schemeClr>
                </a:solidFill>
                <a:latin typeface="Montserrat-Regular"/>
              </a:rPr>
              <a:t>Trunk Based </a:t>
            </a:r>
            <a:r>
              <a:rPr lang="fr" sz="2400" dirty="0" smtClean="0">
                <a:solidFill>
                  <a:schemeClr val="tx1">
                    <a:lumMod val="50000"/>
                    <a:lumOff val="50000"/>
                  </a:schemeClr>
                </a:solidFill>
                <a:latin typeface="Montserrat-Regular"/>
              </a:rPr>
              <a:t>Development</a:t>
            </a:r>
          </a:p>
          <a:p>
            <a:pPr indent="-69850">
              <a:lnSpc>
                <a:spcPct val="150000"/>
              </a:lnSpc>
              <a:buClr>
                <a:schemeClr val="dk1"/>
              </a:buClr>
              <a:buSzPct val="30555"/>
            </a:pPr>
            <a:r>
              <a:rPr lang="fr" sz="2400" dirty="0">
                <a:solidFill>
                  <a:schemeClr val="tx1">
                    <a:lumMod val="50000"/>
                    <a:lumOff val="50000"/>
                  </a:schemeClr>
                </a:solidFill>
                <a:latin typeface="Montserrat-Regular"/>
              </a:rPr>
              <a:t>Continous </a:t>
            </a:r>
            <a:r>
              <a:rPr lang="fr" sz="2400" dirty="0" smtClean="0">
                <a:solidFill>
                  <a:schemeClr val="tx1">
                    <a:lumMod val="50000"/>
                    <a:lumOff val="50000"/>
                  </a:schemeClr>
                </a:solidFill>
                <a:latin typeface="Montserrat-Regular"/>
              </a:rPr>
              <a:t>integration</a:t>
            </a:r>
          </a:p>
          <a:p>
            <a:pPr lvl="0" indent="-69850">
              <a:lnSpc>
                <a:spcPct val="150000"/>
              </a:lnSpc>
              <a:buClr>
                <a:schemeClr val="dk1"/>
              </a:buClr>
              <a:buSzPct val="30555"/>
            </a:pPr>
            <a:r>
              <a:rPr lang="fr" sz="2400" dirty="0" smtClean="0">
                <a:solidFill>
                  <a:schemeClr val="tx1">
                    <a:lumMod val="50000"/>
                    <a:lumOff val="50000"/>
                  </a:schemeClr>
                </a:solidFill>
                <a:latin typeface="Montserrat-Regular"/>
              </a:rPr>
              <a:t>A/B Testing</a:t>
            </a:r>
          </a:p>
        </p:txBody>
      </p:sp>
      <p:cxnSp>
        <p:nvCxnSpPr>
          <p:cNvPr id="9" name="Straight Connector 8"/>
          <p:cNvCxnSpPr/>
          <p:nvPr/>
        </p:nvCxnSpPr>
        <p:spPr>
          <a:xfrm flipH="1">
            <a:off x="4211175" y="855813"/>
            <a:ext cx="1599" cy="2247814"/>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1135" y="987409"/>
            <a:ext cx="1587202" cy="1587202"/>
          </a:xfrm>
          <a:prstGeom prst="rect">
            <a:avLst/>
          </a:prstGeom>
        </p:spPr>
      </p:pic>
      <p:sp>
        <p:nvSpPr>
          <p:cNvPr id="11" name="Rectangle 10"/>
          <p:cNvSpPr/>
          <p:nvPr/>
        </p:nvSpPr>
        <p:spPr>
          <a:xfrm>
            <a:off x="918296" y="2734295"/>
            <a:ext cx="3292879" cy="369332"/>
          </a:xfrm>
          <a:prstGeom prst="rect">
            <a:avLst/>
          </a:prstGeom>
        </p:spPr>
        <p:txBody>
          <a:bodyPr wrap="square">
            <a:spAutoFit/>
          </a:bodyPr>
          <a:lstStyle/>
          <a:p>
            <a:pPr lvl="0" indent="-69850" algn="ctr">
              <a:buClr>
                <a:schemeClr val="dk1"/>
              </a:buClr>
              <a:buSzPct val="30555"/>
            </a:pPr>
            <a:r>
              <a:rPr lang="fr-FR" sz="1800" dirty="0" smtClean="0">
                <a:solidFill>
                  <a:schemeClr val="bg1">
                    <a:lumMod val="65000"/>
                  </a:schemeClr>
                </a:solidFill>
                <a:latin typeface="Montserrat-Regular"/>
              </a:rPr>
              <a:t>A</a:t>
            </a:r>
            <a:r>
              <a:rPr lang="fr" sz="1800" dirty="0" smtClean="0">
                <a:solidFill>
                  <a:schemeClr val="bg1">
                    <a:lumMod val="65000"/>
                  </a:schemeClr>
                </a:solidFill>
                <a:latin typeface="Montserrat-Regular"/>
              </a:rPr>
              <a:t>chievements unlocked</a:t>
            </a:r>
            <a:endParaRPr lang="fr" sz="1800" dirty="0">
              <a:solidFill>
                <a:schemeClr val="bg1">
                  <a:lumMod val="65000"/>
                </a:schemeClr>
              </a:solidFill>
              <a:latin typeface="Montserrat-Regular"/>
            </a:endParaRPr>
          </a:p>
        </p:txBody>
      </p:sp>
      <p:sp>
        <p:nvSpPr>
          <p:cNvPr id="10" name="Shape 55"/>
          <p:cNvSpPr txBox="1"/>
          <p:nvPr/>
        </p:nvSpPr>
        <p:spPr>
          <a:xfrm>
            <a:off x="3737145" y="3358014"/>
            <a:ext cx="1669710" cy="913081"/>
          </a:xfrm>
          <a:prstGeom prst="rect">
            <a:avLst/>
          </a:prstGeom>
          <a:noFill/>
          <a:ln>
            <a:noFill/>
          </a:ln>
        </p:spPr>
        <p:txBody>
          <a:bodyPr lIns="91425" tIns="91425" rIns="91425" bIns="91425" anchor="t" anchorCtr="0">
            <a:noAutofit/>
          </a:bodyPr>
          <a:lstStyle/>
          <a:p>
            <a:r>
              <a:rPr lang="fr" sz="3600" b="1" dirty="0" smtClean="0">
                <a:latin typeface="Montserrat-Regular"/>
                <a:ea typeface="Tahoma" panose="020B0604030504040204" pitchFamily="34" charset="0"/>
                <a:cs typeface="Tahoma" panose="020B0604030504040204" pitchFamily="34" charset="0"/>
              </a:rPr>
              <a:t>Merci !</a:t>
            </a:r>
            <a:endParaRPr lang="fr" sz="3600" b="1" dirty="0">
              <a:latin typeface="Montserrat-Regular"/>
            </a:endParaRPr>
          </a:p>
          <a:p>
            <a:pPr lvl="0">
              <a:spcBef>
                <a:spcPts val="0"/>
              </a:spcBef>
              <a:buNone/>
            </a:pPr>
            <a:endParaRPr lang="fr" sz="4800" b="1" dirty="0">
              <a:latin typeface="Montserrat-Regular"/>
              <a:ea typeface="Tahoma" panose="020B0604030504040204" pitchFamily="34" charset="0"/>
              <a:cs typeface="Tahoma" panose="020B0604030504040204" pitchFamily="34" charset="0"/>
            </a:endParaRPr>
          </a:p>
        </p:txBody>
      </p:sp>
      <p:pic>
        <p:nvPicPr>
          <p:cNvPr id="12" name="Shape 153" descr="Résultat de recherche d'images pour &quot;logo societe generale&quot;"/>
          <p:cNvPicPr preferRelativeResize="0"/>
          <p:nvPr/>
        </p:nvPicPr>
        <p:blipFill>
          <a:blip r:embed="rId4">
            <a:alphaModFix/>
          </a:blip>
          <a:stretch>
            <a:fillRect/>
          </a:stretch>
        </p:blipFill>
        <p:spPr>
          <a:xfrm>
            <a:off x="7055830" y="4150495"/>
            <a:ext cx="1991919" cy="587208"/>
          </a:xfrm>
          <a:prstGeom prst="rect">
            <a:avLst/>
          </a:prstGeom>
          <a:noFill/>
          <a:ln w="9525" cap="flat" cmpd="sng">
            <a:solidFill>
              <a:schemeClr val="bg1"/>
            </a:solidFill>
            <a:prstDash val="solid"/>
            <a:round/>
            <a:headEnd type="none" w="med" len="med"/>
            <a:tailEnd type="none" w="med" len="med"/>
          </a:ln>
        </p:spPr>
      </p:pic>
      <p:sp>
        <p:nvSpPr>
          <p:cNvPr id="13" name="Shape 56"/>
          <p:cNvSpPr txBox="1"/>
          <p:nvPr/>
        </p:nvSpPr>
        <p:spPr>
          <a:xfrm>
            <a:off x="131533" y="4636815"/>
            <a:ext cx="5763900" cy="672600"/>
          </a:xfrm>
          <a:prstGeom prst="rect">
            <a:avLst/>
          </a:prstGeom>
          <a:noFill/>
          <a:ln>
            <a:noFill/>
          </a:ln>
        </p:spPr>
        <p:txBody>
          <a:bodyPr lIns="91425" tIns="91425" rIns="91425" bIns="91425" anchor="t" anchorCtr="0">
            <a:noAutofit/>
          </a:bodyPr>
          <a:lstStyle/>
          <a:p>
            <a:pPr lvl="0">
              <a:spcBef>
                <a:spcPts val="0"/>
              </a:spcBef>
              <a:buNone/>
            </a:pPr>
            <a:r>
              <a:rPr lang="fr" sz="1100" b="1" dirty="0">
                <a:solidFill>
                  <a:schemeClr val="tx1">
                    <a:lumMod val="65000"/>
                    <a:lumOff val="35000"/>
                  </a:schemeClr>
                </a:solidFill>
              </a:rPr>
              <a:t>Morgan Leroi @morganLeroi</a:t>
            </a:r>
          </a:p>
          <a:p>
            <a:pPr lvl="0">
              <a:spcBef>
                <a:spcPts val="0"/>
              </a:spcBef>
              <a:buNone/>
            </a:pPr>
            <a:r>
              <a:rPr lang="fr" sz="1100" dirty="0">
                <a:solidFill>
                  <a:schemeClr val="bg1">
                    <a:lumMod val="65000"/>
                  </a:schemeClr>
                </a:solidFill>
              </a:rPr>
              <a:t>Développeur </a:t>
            </a:r>
            <a:r>
              <a:rPr lang="fr" sz="1100" dirty="0" smtClean="0">
                <a:solidFill>
                  <a:schemeClr val="bg1">
                    <a:lumMod val="65000"/>
                  </a:schemeClr>
                </a:solidFill>
              </a:rPr>
              <a:t>Fullstack </a:t>
            </a:r>
            <a:r>
              <a:rPr lang="fr" sz="1100" dirty="0">
                <a:solidFill>
                  <a:schemeClr val="bg1">
                    <a:lumMod val="65000"/>
                  </a:schemeClr>
                </a:solidFill>
              </a:rPr>
              <a:t>@ Société Générale.</a:t>
            </a:r>
          </a:p>
        </p:txBody>
      </p:sp>
      <p:pic>
        <p:nvPicPr>
          <p:cNvPr id="14" name="Picture 2" descr="https://bytebucket.org/nicolas_martignole/devoxxfr_templates/raw/2f6a4b1548672b14bcac6c9ee8b1e37b52c0b212/images/logos%20Devoxx%20France/logo-texte-devoxx-france-4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extLst>
      <p:ext uri="{BB962C8B-B14F-4D97-AF65-F5344CB8AC3E}">
        <p14:creationId xmlns:p14="http://schemas.microsoft.com/office/powerpoint/2010/main" val="1647133123"/>
      </p:ext>
    </p:extLst>
  </p:cSld>
  <p:clrMapOvr>
    <a:masterClrMapping/>
  </p:clrMapOvr>
  <mc:AlternateContent xmlns:mc="http://schemas.openxmlformats.org/markup-compatibility/2006" xmlns:p14="http://schemas.microsoft.com/office/powerpoint/2010/main">
    <mc:Choice Requires="p14">
      <p:transition spd="med" p14:dur="700" advTm="108474">
        <p:fade/>
      </p:transition>
    </mc:Choice>
    <mc:Fallback xmlns="">
      <p:transition spd="med" advTm="108474">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887"/>
            <a:ext cx="9144000" cy="5149273"/>
          </a:xfrm>
          <a:prstGeom prst="rect">
            <a:avLst/>
          </a:prstGeom>
        </p:spPr>
      </p:pic>
    </p:spTree>
    <p:extLst>
      <p:ext uri="{BB962C8B-B14F-4D97-AF65-F5344CB8AC3E}">
        <p14:creationId xmlns:p14="http://schemas.microsoft.com/office/powerpoint/2010/main" val="1528401573"/>
      </p:ext>
    </p:extLst>
  </p:cSld>
  <p:clrMapOvr>
    <a:masterClrMapping/>
  </p:clrMapOvr>
  <mc:AlternateContent xmlns:mc="http://schemas.openxmlformats.org/markup-compatibility/2006" xmlns:p14="http://schemas.microsoft.com/office/powerpoint/2010/main">
    <mc:Choice Requires="p14">
      <p:transition spd="med" p14:dur="700" advTm="4519">
        <p:fade/>
      </p:transition>
    </mc:Choice>
    <mc:Fallback xmlns="">
      <p:transition spd="med" advTm="4519">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Shape 66"/>
        <p:cNvGrpSpPr/>
        <p:nvPr/>
      </p:nvGrpSpPr>
      <p:grpSpPr>
        <a:xfrm>
          <a:off x="0" y="0"/>
          <a:ext cx="0" cy="0"/>
          <a:chOff x="0" y="0"/>
          <a:chExt cx="0" cy="0"/>
        </a:xfrm>
      </p:grpSpPr>
      <p:pic>
        <p:nvPicPr>
          <p:cNvPr id="19" name="Picture 2" descr="https://bytebucket.org/nicolas_martignole/devoxxfr_templates/raw/2f6a4b1548672b14bcac6c9ee8b1e37b52c0b212/images/logos%20Devoxx%20France/logo-texte-devoxx-france-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149" y="660017"/>
            <a:ext cx="7433703" cy="3823466"/>
          </a:xfrm>
          <a:prstGeom prst="rect">
            <a:avLst/>
          </a:prstGeom>
        </p:spPr>
      </p:pic>
    </p:spTree>
    <p:extLst>
      <p:ext uri="{BB962C8B-B14F-4D97-AF65-F5344CB8AC3E}">
        <p14:creationId xmlns:p14="http://schemas.microsoft.com/office/powerpoint/2010/main" val="550415860"/>
      </p:ext>
    </p:extLst>
  </p:cSld>
  <p:clrMapOvr>
    <a:masterClrMapping/>
  </p:clrMapOvr>
  <p:transition spd="slow" advTm="38801">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1" name="Shape 91"/>
          <p:cNvSpPr/>
          <p:nvPr/>
        </p:nvSpPr>
        <p:spPr>
          <a:xfrm>
            <a:off x="0" y="0"/>
            <a:ext cx="9144000" cy="51435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sp>
        <p:nvSpPr>
          <p:cNvPr id="92" name="Shape 92"/>
          <p:cNvSpPr txBox="1"/>
          <p:nvPr/>
        </p:nvSpPr>
        <p:spPr>
          <a:xfrm>
            <a:off x="1828277" y="1771613"/>
            <a:ext cx="3303767" cy="1001069"/>
          </a:xfrm>
          <a:prstGeom prst="rect">
            <a:avLst/>
          </a:prstGeom>
          <a:noFill/>
          <a:ln>
            <a:noFill/>
          </a:ln>
        </p:spPr>
        <p:txBody>
          <a:bodyPr lIns="91425" tIns="91425" rIns="91425" bIns="91425" anchor="t" anchorCtr="0">
            <a:noAutofit/>
          </a:bodyPr>
          <a:lstStyle/>
          <a:p>
            <a:pPr lvl="0" algn="ctr">
              <a:spcBef>
                <a:spcPts val="0"/>
              </a:spcBef>
              <a:buClr>
                <a:schemeClr val="dk1"/>
              </a:buClr>
              <a:buSzPct val="30555"/>
              <a:buFont typeface="Arial"/>
              <a:buNone/>
            </a:pPr>
            <a:r>
              <a:rPr lang="fr" sz="6000" b="1" dirty="0" smtClean="0">
                <a:solidFill>
                  <a:schemeClr val="bg2">
                    <a:lumMod val="75000"/>
                  </a:schemeClr>
                </a:solidFill>
                <a:latin typeface="Montserrat-Regular"/>
              </a:rPr>
              <a:t>Feature</a:t>
            </a:r>
          </a:p>
          <a:p>
            <a:pPr lvl="0">
              <a:spcBef>
                <a:spcPts val="0"/>
              </a:spcBef>
              <a:buClr>
                <a:schemeClr val="dk1"/>
              </a:buClr>
              <a:buSzPct val="30555"/>
              <a:buFont typeface="Arial"/>
              <a:buNone/>
            </a:pPr>
            <a:endParaRPr lang="fr" sz="3600" b="1" dirty="0">
              <a:solidFill>
                <a:schemeClr val="bg1">
                  <a:lumMod val="50000"/>
                </a:schemeClr>
              </a:solidFill>
            </a:endParaRPr>
          </a:p>
        </p:txBody>
      </p:sp>
      <p:pic>
        <p:nvPicPr>
          <p:cNvPr id="93" name="Shape 93" descr="https://upload.wikimedia.org/wikipedia/commons/thumb/c/c2/F_icon.svg/2000px-F_icon.svg.png">
            <a:hlinkClick r:id="rId3"/>
          </p:cNvPr>
          <p:cNvPicPr preferRelativeResize="0"/>
          <p:nvPr/>
        </p:nvPicPr>
        <p:blipFill>
          <a:blip r:embed="rId4">
            <a:alphaModFix/>
          </a:blip>
          <a:stretch>
            <a:fillRect/>
          </a:stretch>
        </p:blipFill>
        <p:spPr>
          <a:xfrm>
            <a:off x="4162623" y="4333054"/>
            <a:ext cx="407060" cy="425355"/>
          </a:xfrm>
          <a:prstGeom prst="rect">
            <a:avLst/>
          </a:prstGeom>
          <a:noFill/>
          <a:ln>
            <a:noFill/>
          </a:ln>
        </p:spPr>
      </p:pic>
      <p:pic>
        <p:nvPicPr>
          <p:cNvPr id="94" name="Shape 94" descr="https://upload.wikimedia.org/wikipedia/commons/thumb/7/74/Twitter_Logo_Mini.svg/2000px-Twitter_Logo_Mini.svg.png">
            <a:hlinkClick r:id="rId5"/>
          </p:cNvPr>
          <p:cNvPicPr preferRelativeResize="0"/>
          <p:nvPr/>
        </p:nvPicPr>
        <p:blipFill>
          <a:blip r:embed="rId6">
            <a:alphaModFix/>
          </a:blip>
          <a:stretch>
            <a:fillRect/>
          </a:stretch>
        </p:blipFill>
        <p:spPr>
          <a:xfrm>
            <a:off x="4757194" y="4333054"/>
            <a:ext cx="391003" cy="425353"/>
          </a:xfrm>
          <a:prstGeom prst="rect">
            <a:avLst/>
          </a:prstGeom>
          <a:noFill/>
          <a:ln>
            <a:noFill/>
          </a:ln>
        </p:spPr>
      </p:pic>
      <p:pic>
        <p:nvPicPr>
          <p:cNvPr id="95" name="Shape 95" descr="https://upload.wikimedia.org/wikipedia/commons/thumb/4/44/Flickr.svg/2000px-Flickr.svg.png">
            <a:hlinkClick r:id="rId7"/>
          </p:cNvPr>
          <p:cNvPicPr preferRelativeResize="0"/>
          <p:nvPr/>
        </p:nvPicPr>
        <p:blipFill>
          <a:blip r:embed="rId8">
            <a:alphaModFix/>
          </a:blip>
          <a:stretch>
            <a:fillRect/>
          </a:stretch>
        </p:blipFill>
        <p:spPr>
          <a:xfrm>
            <a:off x="3528152" y="4333054"/>
            <a:ext cx="446960" cy="425355"/>
          </a:xfrm>
          <a:prstGeom prst="rect">
            <a:avLst/>
          </a:prstGeom>
          <a:noFill/>
          <a:ln>
            <a:noFill/>
          </a:ln>
        </p:spPr>
      </p:pic>
      <p:pic>
        <p:nvPicPr>
          <p:cNvPr id="100" name="Shape 100">
            <a:hlinkClick r:id="rId9"/>
          </p:cNvPr>
          <p:cNvPicPr preferRelativeResize="0"/>
          <p:nvPr/>
        </p:nvPicPr>
        <p:blipFill>
          <a:blip r:embed="rId10">
            <a:alphaModFix/>
          </a:blip>
          <a:stretch>
            <a:fillRect/>
          </a:stretch>
        </p:blipFill>
        <p:spPr>
          <a:xfrm>
            <a:off x="5335709" y="4333054"/>
            <a:ext cx="422482" cy="422482"/>
          </a:xfrm>
          <a:prstGeom prst="rect">
            <a:avLst/>
          </a:prstGeom>
          <a:noFill/>
          <a:ln>
            <a:noFill/>
          </a:ln>
        </p:spPr>
      </p:pic>
      <p:pic>
        <p:nvPicPr>
          <p:cNvPr id="14" name="Picture 2" descr="https://bytebucket.org/nicolas_martignole/devoxxfr_templates/raw/2f6a4b1548672b14bcac6c9ee8b1e37b52c0b212/images/logos%20Devoxx%20France/logo-texte-devoxx-france-400.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
        <p:nvSpPr>
          <p:cNvPr id="2" name="Rectangle 1"/>
          <p:cNvSpPr/>
          <p:nvPr/>
        </p:nvSpPr>
        <p:spPr>
          <a:xfrm>
            <a:off x="5407364" y="1450728"/>
            <a:ext cx="1111202" cy="1938992"/>
          </a:xfrm>
          <a:prstGeom prst="rect">
            <a:avLst/>
          </a:prstGeom>
        </p:spPr>
        <p:txBody>
          <a:bodyPr wrap="none">
            <a:spAutoFit/>
          </a:bodyPr>
          <a:lstStyle/>
          <a:p>
            <a:pPr lvl="0" indent="-69850">
              <a:buClr>
                <a:schemeClr val="dk1"/>
              </a:buClr>
              <a:buSzPct val="30555"/>
            </a:pPr>
            <a:r>
              <a:rPr lang="fr" sz="2000" dirty="0" smtClean="0">
                <a:solidFill>
                  <a:schemeClr val="bg1">
                    <a:lumMod val="65000"/>
                  </a:schemeClr>
                </a:solidFill>
                <a:latin typeface="Montserrat-Regular"/>
              </a:rPr>
              <a:t>Toggle </a:t>
            </a:r>
          </a:p>
          <a:p>
            <a:pPr lvl="0" indent="-69850">
              <a:buClr>
                <a:schemeClr val="dk1"/>
              </a:buClr>
              <a:buSzPct val="30555"/>
            </a:pPr>
            <a:r>
              <a:rPr lang="fr" sz="2000" dirty="0" smtClean="0">
                <a:solidFill>
                  <a:schemeClr val="bg1">
                    <a:lumMod val="65000"/>
                  </a:schemeClr>
                </a:solidFill>
                <a:latin typeface="Montserrat-Regular"/>
              </a:rPr>
              <a:t>Flag</a:t>
            </a:r>
          </a:p>
          <a:p>
            <a:pPr lvl="0" indent="-69850">
              <a:buClr>
                <a:schemeClr val="dk1"/>
              </a:buClr>
              <a:buSzPct val="30555"/>
            </a:pPr>
            <a:r>
              <a:rPr lang="fr" sz="2000" dirty="0" smtClean="0">
                <a:solidFill>
                  <a:schemeClr val="bg1">
                    <a:lumMod val="65000"/>
                  </a:schemeClr>
                </a:solidFill>
                <a:latin typeface="Montserrat-Regular"/>
              </a:rPr>
              <a:t>Switch</a:t>
            </a:r>
          </a:p>
          <a:p>
            <a:pPr lvl="0" indent="-69850">
              <a:buClr>
                <a:schemeClr val="dk1"/>
              </a:buClr>
              <a:buSzPct val="30555"/>
            </a:pPr>
            <a:r>
              <a:rPr lang="fr" sz="2000" dirty="0" smtClean="0">
                <a:solidFill>
                  <a:schemeClr val="bg1">
                    <a:lumMod val="65000"/>
                  </a:schemeClr>
                </a:solidFill>
                <a:latin typeface="Montserrat-Regular"/>
              </a:rPr>
              <a:t>Flipping</a:t>
            </a:r>
          </a:p>
          <a:p>
            <a:pPr lvl="0" indent="-69850">
              <a:buClr>
                <a:schemeClr val="dk1"/>
              </a:buClr>
              <a:buSzPct val="30555"/>
            </a:pPr>
            <a:r>
              <a:rPr lang="fr" sz="2000" dirty="0" smtClean="0">
                <a:solidFill>
                  <a:schemeClr val="bg1">
                    <a:lumMod val="65000"/>
                  </a:schemeClr>
                </a:solidFill>
                <a:latin typeface="Montserrat-Regular"/>
              </a:rPr>
              <a:t>Bucket</a:t>
            </a:r>
          </a:p>
          <a:p>
            <a:pPr lvl="0" indent="-69850">
              <a:buClr>
                <a:schemeClr val="dk1"/>
              </a:buClr>
              <a:buSzPct val="30555"/>
            </a:pPr>
            <a:r>
              <a:rPr lang="fr" sz="2000" dirty="0" smtClean="0">
                <a:solidFill>
                  <a:schemeClr val="bg1">
                    <a:lumMod val="65000"/>
                  </a:schemeClr>
                </a:solidFill>
                <a:latin typeface="Montserrat-Regular"/>
              </a:rPr>
              <a:t>Bits</a:t>
            </a:r>
            <a:endParaRPr lang="fr" sz="2000" dirty="0">
              <a:solidFill>
                <a:schemeClr val="bg1">
                  <a:lumMod val="65000"/>
                </a:schemeClr>
              </a:solidFill>
              <a:latin typeface="Montserrat-Regular"/>
            </a:endParaRPr>
          </a:p>
        </p:txBody>
      </p:sp>
      <p:cxnSp>
        <p:nvCxnSpPr>
          <p:cNvPr id="4" name="Straight Connector 3"/>
          <p:cNvCxnSpPr/>
          <p:nvPr/>
        </p:nvCxnSpPr>
        <p:spPr>
          <a:xfrm>
            <a:off x="5196123" y="1450728"/>
            <a:ext cx="0" cy="1938992"/>
          </a:xfrm>
          <a:prstGeom prst="line">
            <a:avLst/>
          </a:prstGeom>
          <a:ln>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transition spd="slow" advTm="22091">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91"/>
          <p:cNvSpPr/>
          <p:nvPr/>
        </p:nvSpPr>
        <p:spPr>
          <a:xfrm>
            <a:off x="0" y="0"/>
            <a:ext cx="9144000" cy="51435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pic>
        <p:nvPicPr>
          <p:cNvPr id="11" name="Picture 2" descr="https://bytebucket.org/nicolas_martignole/devoxxfr_templates/raw/2f6a4b1548672b14bcac6c9ee8b1e37b52c0b212/images/logos%20Devoxx%20France/logo-texte-devoxx-france-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135" y="184558"/>
            <a:ext cx="5921729" cy="383432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6690" y="3179454"/>
            <a:ext cx="2730618" cy="2047963"/>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3764" y="3372373"/>
            <a:ext cx="2396469" cy="1593909"/>
          </a:xfrm>
          <a:prstGeom prst="rect">
            <a:avLst/>
          </a:prstGeom>
        </p:spPr>
      </p:pic>
    </p:spTree>
    <p:extLst>
      <p:ext uri="{BB962C8B-B14F-4D97-AF65-F5344CB8AC3E}">
        <p14:creationId xmlns:p14="http://schemas.microsoft.com/office/powerpoint/2010/main" val="884767726"/>
      </p:ext>
    </p:extLst>
  </p:cSld>
  <p:clrMapOvr>
    <a:masterClrMapping/>
  </p:clrMapOvr>
  <mc:AlternateContent xmlns:mc="http://schemas.openxmlformats.org/markup-compatibility/2006" xmlns:p14="http://schemas.microsoft.com/office/powerpoint/2010/main">
    <mc:Choice Requires="p14">
      <p:transition spd="med" p14:dur="700" advTm="29320">
        <p:fade/>
      </p:transition>
    </mc:Choice>
    <mc:Fallback xmlns="">
      <p:transition spd="med" advTm="2932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91"/>
          <p:cNvSpPr/>
          <p:nvPr/>
        </p:nvSpPr>
        <p:spPr>
          <a:xfrm>
            <a:off x="0" y="0"/>
            <a:ext cx="9144000" cy="5143500"/>
          </a:xfrm>
          <a:prstGeom prst="rect">
            <a:avLst/>
          </a:prstGeom>
          <a:solidFill>
            <a:srgbClr val="EFEFEF"/>
          </a:solidFill>
          <a:ln>
            <a:noFill/>
          </a:ln>
        </p:spPr>
        <p:txBody>
          <a:bodyPr lIns="91425" tIns="91425" rIns="91425" bIns="91425" anchor="ctr" anchorCtr="0">
            <a:noAutofit/>
          </a:bodyPr>
          <a:lstStyle/>
          <a:p>
            <a:pPr lvl="0">
              <a:spcBef>
                <a:spcPts val="0"/>
              </a:spcBef>
              <a:buNone/>
            </a:pPr>
            <a:endParaRPr/>
          </a:p>
        </p:txBody>
      </p:sp>
      <p:pic>
        <p:nvPicPr>
          <p:cNvPr id="11" name="Picture 2" descr="https://bytebucket.org/nicolas_martignole/devoxxfr_templates/raw/2f6a4b1548672b14bcac6c9ee8b1e37b52c0b212/images/logos%20Devoxx%20France/logo-texte-devoxx-france-4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11135" y="184558"/>
            <a:ext cx="5921729" cy="3834320"/>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6690" y="3179454"/>
            <a:ext cx="2730618" cy="2047963"/>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1135" y="160005"/>
            <a:ext cx="5921729" cy="3858873"/>
          </a:xfrm>
          <a:prstGeom prst="rect">
            <a:avLst/>
          </a:prstGeom>
        </p:spPr>
      </p:pic>
    </p:spTree>
    <p:extLst>
      <p:ext uri="{BB962C8B-B14F-4D97-AF65-F5344CB8AC3E}">
        <p14:creationId xmlns:p14="http://schemas.microsoft.com/office/powerpoint/2010/main" val="3060896838"/>
      </p:ext>
    </p:extLst>
  </p:cSld>
  <p:clrMapOvr>
    <a:masterClrMapping/>
  </p:clrMapOvr>
  <mc:AlternateContent xmlns:mc="http://schemas.openxmlformats.org/markup-compatibility/2006" xmlns:p14="http://schemas.microsoft.com/office/powerpoint/2010/main">
    <mc:Choice Requires="p14">
      <p:transition spd="med" p14:dur="700" advTm="9240">
        <p:fade/>
      </p:transition>
    </mc:Choice>
    <mc:Fallback xmlns="">
      <p:transition spd="med" advTm="924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1408191" y="3147384"/>
            <a:ext cx="6083177" cy="1146783"/>
          </a:xfrm>
          <a:prstGeom prst="rect">
            <a:avLst/>
          </a:prstGeom>
          <a:noFill/>
          <a:ln>
            <a:noFill/>
          </a:ln>
        </p:spPr>
      </p:pic>
      <p:pic>
        <p:nvPicPr>
          <p:cNvPr id="107" name="Shape 107"/>
          <p:cNvPicPr preferRelativeResize="0"/>
          <p:nvPr/>
        </p:nvPicPr>
        <p:blipFill>
          <a:blip r:embed="rId4">
            <a:alphaModFix/>
          </a:blip>
          <a:stretch>
            <a:fillRect/>
          </a:stretch>
        </p:blipFill>
        <p:spPr>
          <a:xfrm>
            <a:off x="1408191" y="1228030"/>
            <a:ext cx="6083178" cy="1755368"/>
          </a:xfrm>
          <a:prstGeom prst="rect">
            <a:avLst/>
          </a:prstGeom>
          <a:noFill/>
          <a:ln>
            <a:noFill/>
          </a:ln>
        </p:spPr>
      </p:pic>
      <p:sp>
        <p:nvSpPr>
          <p:cNvPr id="108" name="Shape 108"/>
          <p:cNvSpPr txBox="1"/>
          <p:nvPr/>
        </p:nvSpPr>
        <p:spPr>
          <a:xfrm>
            <a:off x="131533" y="121407"/>
            <a:ext cx="7858800" cy="743400"/>
          </a:xfrm>
          <a:prstGeom prst="rect">
            <a:avLst/>
          </a:prstGeom>
          <a:noFill/>
          <a:ln>
            <a:noFill/>
          </a:ln>
        </p:spPr>
        <p:txBody>
          <a:bodyPr lIns="91425" tIns="91425" rIns="91425" bIns="91425" anchor="t" anchorCtr="0">
            <a:noAutofit/>
          </a:bodyPr>
          <a:lstStyle/>
          <a:p>
            <a:pPr lvl="0">
              <a:spcBef>
                <a:spcPts val="0"/>
              </a:spcBef>
              <a:buNone/>
            </a:pPr>
            <a:r>
              <a:rPr lang="fr" sz="1800" b="1" dirty="0" smtClean="0">
                <a:solidFill>
                  <a:schemeClr val="tx1">
                    <a:lumMod val="65000"/>
                    <a:lumOff val="35000"/>
                  </a:schemeClr>
                </a:solidFill>
                <a:latin typeface="Montserrat-Regular"/>
              </a:rPr>
              <a:t>Implementation |</a:t>
            </a:r>
            <a:r>
              <a:rPr lang="fr" sz="2800" b="1" dirty="0" smtClean="0">
                <a:solidFill>
                  <a:schemeClr val="tx1">
                    <a:lumMod val="65000"/>
                    <a:lumOff val="35000"/>
                  </a:schemeClr>
                </a:solidFill>
                <a:latin typeface="Montserrat-Regular"/>
              </a:rPr>
              <a:t> the </a:t>
            </a:r>
            <a:r>
              <a:rPr lang="fr" sz="2800" b="1" dirty="0">
                <a:solidFill>
                  <a:schemeClr val="tx1">
                    <a:lumMod val="65000"/>
                    <a:lumOff val="35000"/>
                  </a:schemeClr>
                </a:solidFill>
                <a:latin typeface="Montserrat-Regular"/>
              </a:rPr>
              <a:t>naive way</a:t>
            </a:r>
          </a:p>
        </p:txBody>
      </p:sp>
      <p:pic>
        <p:nvPicPr>
          <p:cNvPr id="6" name="Picture 2" descr="https://bytebucket.org/nicolas_martignole/devoxxfr_templates/raw/2f6a4b1548672b14bcac6c9ee8b1e37b52c0b212/images/logos%20Devoxx%20France/logo-texte-devoxx-france-4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661" y="4893100"/>
            <a:ext cx="1426088" cy="17469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6601830" y="4841948"/>
            <a:ext cx="1019831" cy="276999"/>
          </a:xfrm>
          <a:prstGeom prst="rect">
            <a:avLst/>
          </a:prstGeom>
          <a:noFill/>
        </p:spPr>
        <p:txBody>
          <a:bodyPr wrap="none" rtlCol="0">
            <a:spAutoFit/>
          </a:bodyPr>
          <a:lstStyle/>
          <a:p>
            <a:r>
              <a:rPr lang="fr-FR" sz="1200" dirty="0" smtClean="0">
                <a:solidFill>
                  <a:schemeClr val="bg1">
                    <a:lumMod val="50000"/>
                  </a:schemeClr>
                </a:solidFill>
                <a:latin typeface="Montserrat-Regular"/>
              </a:rPr>
              <a:t>#</a:t>
            </a:r>
            <a:r>
              <a:rPr lang="fr-FR" sz="1200" dirty="0" err="1" smtClean="0">
                <a:solidFill>
                  <a:schemeClr val="bg1">
                    <a:lumMod val="50000"/>
                  </a:schemeClr>
                </a:solidFill>
                <a:latin typeface="Montserrat-Regular"/>
              </a:rPr>
              <a:t>DevoxxFR</a:t>
            </a:r>
            <a:endParaRPr lang="fr-FR" sz="1200" dirty="0">
              <a:solidFill>
                <a:schemeClr val="bg1">
                  <a:lumMod val="50000"/>
                </a:schemeClr>
              </a:solidFill>
              <a:latin typeface="Montserrat-Regular"/>
            </a:endParaRPr>
          </a:p>
        </p:txBody>
      </p:sp>
    </p:spTree>
  </p:cSld>
  <p:clrMapOvr>
    <a:masterClrMapping/>
  </p:clrMapOvr>
  <p:transition spd="slow" advTm="63090">
    <p:cover/>
  </p:transition>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11504</TotalTime>
  <Words>904</Words>
  <Application>Microsoft Office PowerPoint</Application>
  <PresentationFormat>On-screen Show (16:9)</PresentationFormat>
  <Paragraphs>137</Paragraphs>
  <Slides>30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Courier New</vt:lpstr>
      <vt:lpstr>Montserrat-Regular</vt:lpstr>
      <vt:lpstr>Tahoma</vt:lpstr>
      <vt:lpstr>simple-light-2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Morgan Leroi</cp:lastModifiedBy>
  <cp:revision>61</cp:revision>
  <dcterms:modified xsi:type="dcterms:W3CDTF">2017-04-05T18:20:22Z</dcterms:modified>
</cp:coreProperties>
</file>